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8" r:id="rId2"/>
    <p:sldMasterId id="2147483696" r:id="rId3"/>
    <p:sldMasterId id="2147483672" r:id="rId4"/>
    <p:sldMasterId id="2147483684" r:id="rId5"/>
  </p:sldMasterIdLst>
  <p:notesMasterIdLst>
    <p:notesMasterId r:id="rId18"/>
  </p:notesMasterIdLst>
  <p:handoutMasterIdLst>
    <p:handoutMasterId r:id="rId19"/>
  </p:handoutMasterIdLst>
  <p:sldIdLst>
    <p:sldId id="258" r:id="rId6"/>
    <p:sldId id="259" r:id="rId7"/>
    <p:sldId id="260" r:id="rId8"/>
    <p:sldId id="275" r:id="rId9"/>
    <p:sldId id="277" r:id="rId10"/>
    <p:sldId id="280" r:id="rId11"/>
    <p:sldId id="261" r:id="rId12"/>
    <p:sldId id="282" r:id="rId13"/>
    <p:sldId id="281" r:id="rId14"/>
    <p:sldId id="268" r:id="rId15"/>
    <p:sldId id="274" r:id="rId16"/>
    <p:sldId id="28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62" autoAdjust="0"/>
  </p:normalViewPr>
  <p:slideViewPr>
    <p:cSldViewPr>
      <p:cViewPr>
        <p:scale>
          <a:sx n="93" d="100"/>
          <a:sy n="93" d="100"/>
        </p:scale>
        <p:origin x="448" y="-15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46DB95-25C8-4013-9BA7-CF8A3D9C3A9B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35E51F-2BC5-4300-BA4E-EFAD866076BA}">
      <dgm:prSet phldrT="[Text]"/>
      <dgm:spPr/>
      <dgm:t>
        <a:bodyPr/>
        <a:lstStyle/>
        <a:p>
          <a:r>
            <a:rPr lang="en-US" dirty="0"/>
            <a:t>The Financial System Landscape </a:t>
          </a:r>
        </a:p>
      </dgm:t>
    </dgm:pt>
    <dgm:pt modelId="{4704E7D4-47A5-47F6-9635-99AFD10B3062}" type="parTrans" cxnId="{AF4B5CE4-BAF4-4E70-A7E5-C6C604E65AC2}">
      <dgm:prSet/>
      <dgm:spPr/>
      <dgm:t>
        <a:bodyPr/>
        <a:lstStyle/>
        <a:p>
          <a:endParaRPr lang="en-US"/>
        </a:p>
      </dgm:t>
    </dgm:pt>
    <dgm:pt modelId="{30D00B30-ACF6-490A-8C7B-514627FF3A9F}" type="sibTrans" cxnId="{AF4B5CE4-BAF4-4E70-A7E5-C6C604E65AC2}">
      <dgm:prSet/>
      <dgm:spPr/>
      <dgm:t>
        <a:bodyPr/>
        <a:lstStyle/>
        <a:p>
          <a:endParaRPr lang="en-US" dirty="0"/>
        </a:p>
      </dgm:t>
    </dgm:pt>
    <dgm:pt modelId="{4CD3E074-1CA0-46A7-BAA6-E74ED13FB38A}">
      <dgm:prSet phldrT="[Text]"/>
      <dgm:spPr/>
      <dgm:t>
        <a:bodyPr/>
        <a:lstStyle/>
        <a:p>
          <a:r>
            <a:rPr lang="en-US" dirty="0"/>
            <a:t>Financial System Reform   </a:t>
          </a:r>
        </a:p>
      </dgm:t>
    </dgm:pt>
    <dgm:pt modelId="{F60E0224-EC25-4E84-A58C-E8EF12D9EB77}" type="parTrans" cxnId="{DC24C125-FEF5-4751-9F1C-8B7D71B328A9}">
      <dgm:prSet/>
      <dgm:spPr/>
      <dgm:t>
        <a:bodyPr/>
        <a:lstStyle/>
        <a:p>
          <a:endParaRPr lang="en-US"/>
        </a:p>
      </dgm:t>
    </dgm:pt>
    <dgm:pt modelId="{F0EA6E9A-C780-4F15-B0E3-A0222DE9A041}" type="sibTrans" cxnId="{DC24C125-FEF5-4751-9F1C-8B7D71B328A9}">
      <dgm:prSet/>
      <dgm:spPr/>
      <dgm:t>
        <a:bodyPr/>
        <a:lstStyle/>
        <a:p>
          <a:endParaRPr lang="en-US" dirty="0"/>
        </a:p>
      </dgm:t>
    </dgm:pt>
    <dgm:pt modelId="{CCB98A12-80AD-4635-8FE2-A6FF124BF391}">
      <dgm:prSet phldrT="[Text]"/>
      <dgm:spPr/>
      <dgm:t>
        <a:bodyPr/>
        <a:lstStyle/>
        <a:p>
          <a:r>
            <a:rPr lang="en-US" dirty="0"/>
            <a:t>Strategic Position and Direction of IFB in the Financial System </a:t>
          </a:r>
        </a:p>
      </dgm:t>
    </dgm:pt>
    <dgm:pt modelId="{A09A5F19-74B7-4A50-B2F8-262F52B26C62}" type="parTrans" cxnId="{0D46B71E-D463-4C83-9A2E-47DE77918C8D}">
      <dgm:prSet/>
      <dgm:spPr/>
      <dgm:t>
        <a:bodyPr/>
        <a:lstStyle/>
        <a:p>
          <a:endParaRPr lang="en-US"/>
        </a:p>
      </dgm:t>
    </dgm:pt>
    <dgm:pt modelId="{5CAF60DE-ACB7-42C7-89E6-00E4A011E1BA}" type="sibTrans" cxnId="{0D46B71E-D463-4C83-9A2E-47DE77918C8D}">
      <dgm:prSet/>
      <dgm:spPr/>
      <dgm:t>
        <a:bodyPr/>
        <a:lstStyle/>
        <a:p>
          <a:endParaRPr lang="en-US" dirty="0"/>
        </a:p>
      </dgm:t>
    </dgm:pt>
    <dgm:pt modelId="{7FF593F4-03B4-43D5-B078-AE105B90AEB3}">
      <dgm:prSet/>
      <dgm:spPr/>
      <dgm:t>
        <a:bodyPr/>
        <a:lstStyle/>
        <a:p>
          <a:r>
            <a:rPr lang="en-US" dirty="0"/>
            <a:t>Evolution of the IFB Regulatory Framework  </a:t>
          </a:r>
        </a:p>
      </dgm:t>
    </dgm:pt>
    <dgm:pt modelId="{9C872962-B1A4-4E93-B286-67BEA7A3BF40}" type="parTrans" cxnId="{45A2EF41-45FA-4845-8689-ECEADB3549FE}">
      <dgm:prSet/>
      <dgm:spPr/>
      <dgm:t>
        <a:bodyPr/>
        <a:lstStyle/>
        <a:p>
          <a:endParaRPr lang="en-US"/>
        </a:p>
      </dgm:t>
    </dgm:pt>
    <dgm:pt modelId="{B224EF91-A0B7-43BD-9671-7BAE75151DDF}" type="sibTrans" cxnId="{45A2EF41-45FA-4845-8689-ECEADB3549FE}">
      <dgm:prSet/>
      <dgm:spPr/>
      <dgm:t>
        <a:bodyPr/>
        <a:lstStyle/>
        <a:p>
          <a:endParaRPr lang="en-US" dirty="0"/>
        </a:p>
      </dgm:t>
    </dgm:pt>
    <dgm:pt modelId="{6F445CCB-3156-4647-9482-9DF66C348014}">
      <dgm:prSet/>
      <dgm:spPr/>
      <dgm:t>
        <a:bodyPr/>
        <a:lstStyle/>
        <a:p>
          <a:r>
            <a:rPr lang="en-US" dirty="0"/>
            <a:t>Current Performance of IFB in Ethiopia </a:t>
          </a:r>
        </a:p>
      </dgm:t>
    </dgm:pt>
    <dgm:pt modelId="{2C1FF64D-566A-43B1-91DA-0D2996F99426}" type="parTrans" cxnId="{4DDB0122-0C97-4407-BC04-9233A8D09E88}">
      <dgm:prSet/>
      <dgm:spPr/>
      <dgm:t>
        <a:bodyPr/>
        <a:lstStyle/>
        <a:p>
          <a:endParaRPr lang="en-US"/>
        </a:p>
      </dgm:t>
    </dgm:pt>
    <dgm:pt modelId="{453A7B27-33E2-43A2-BD5D-CC766EF326FB}" type="sibTrans" cxnId="{4DDB0122-0C97-4407-BC04-9233A8D09E88}">
      <dgm:prSet/>
      <dgm:spPr/>
      <dgm:t>
        <a:bodyPr/>
        <a:lstStyle/>
        <a:p>
          <a:endParaRPr lang="en-US" dirty="0"/>
        </a:p>
      </dgm:t>
    </dgm:pt>
    <dgm:pt modelId="{212B2ACA-BAEF-437F-8794-DD5E9115B9CA}">
      <dgm:prSet/>
      <dgm:spPr/>
      <dgm:t>
        <a:bodyPr/>
        <a:lstStyle/>
        <a:p>
          <a:r>
            <a:rPr lang="en-US" dirty="0"/>
            <a:t>IFB Products and Services </a:t>
          </a:r>
        </a:p>
      </dgm:t>
    </dgm:pt>
    <dgm:pt modelId="{F9E63252-5E76-47E4-ADF1-32DEC58AADC4}" type="parTrans" cxnId="{F9E55BB5-4F1C-4646-886D-5006177784AD}">
      <dgm:prSet/>
      <dgm:spPr/>
      <dgm:t>
        <a:bodyPr/>
        <a:lstStyle/>
        <a:p>
          <a:endParaRPr lang="en-US"/>
        </a:p>
      </dgm:t>
    </dgm:pt>
    <dgm:pt modelId="{B8DF2210-4DD3-4F2C-8893-FA6EF710F4BB}" type="sibTrans" cxnId="{F9E55BB5-4F1C-4646-886D-5006177784AD}">
      <dgm:prSet/>
      <dgm:spPr/>
      <dgm:t>
        <a:bodyPr/>
        <a:lstStyle/>
        <a:p>
          <a:endParaRPr lang="en-US" dirty="0"/>
        </a:p>
      </dgm:t>
    </dgm:pt>
    <dgm:pt modelId="{AC6A86BE-D311-4C71-B963-30860C3193C6}">
      <dgm:prSet/>
      <dgm:spPr/>
      <dgm:t>
        <a:bodyPr/>
        <a:lstStyle/>
        <a:p>
          <a:r>
            <a:rPr lang="en-US" dirty="0"/>
            <a:t>Challenges  </a:t>
          </a:r>
        </a:p>
      </dgm:t>
    </dgm:pt>
    <dgm:pt modelId="{595775A9-03F1-46D2-8F1E-4BE7FABB94C7}" type="parTrans" cxnId="{191EC3E2-B4FC-4C13-8BA1-E460F1215920}">
      <dgm:prSet/>
      <dgm:spPr/>
      <dgm:t>
        <a:bodyPr/>
        <a:lstStyle/>
        <a:p>
          <a:endParaRPr lang="en-US"/>
        </a:p>
      </dgm:t>
    </dgm:pt>
    <dgm:pt modelId="{A30E5FC8-949A-4575-9365-DA9C129D4B04}" type="sibTrans" cxnId="{191EC3E2-B4FC-4C13-8BA1-E460F1215920}">
      <dgm:prSet/>
      <dgm:spPr/>
      <dgm:t>
        <a:bodyPr/>
        <a:lstStyle/>
        <a:p>
          <a:endParaRPr lang="en-US" dirty="0"/>
        </a:p>
      </dgm:t>
    </dgm:pt>
    <dgm:pt modelId="{713AF7AC-23B5-40C7-A4F4-45CE8D772103}">
      <dgm:prSet phldrT="[Text]" phldr="0"/>
      <dgm:spPr/>
      <dgm:t>
        <a:bodyPr/>
        <a:lstStyle/>
        <a:p>
          <a:r>
            <a:rPr lang="en-US" dirty="0"/>
            <a:t>Key Initiatives in Pipeline </a:t>
          </a:r>
        </a:p>
      </dgm:t>
    </dgm:pt>
    <dgm:pt modelId="{CAD84E7B-46C8-4284-9FD5-6DC2B76418F0}" type="parTrans" cxnId="{2EF6FB9D-5198-4211-961C-FEA197426E4C}">
      <dgm:prSet/>
      <dgm:spPr/>
      <dgm:t>
        <a:bodyPr/>
        <a:lstStyle/>
        <a:p>
          <a:endParaRPr lang="en-US"/>
        </a:p>
      </dgm:t>
    </dgm:pt>
    <dgm:pt modelId="{ECA9DE65-14B2-485F-87D6-8A4AC15D1883}" type="sibTrans" cxnId="{2EF6FB9D-5198-4211-961C-FEA197426E4C}">
      <dgm:prSet/>
      <dgm:spPr/>
      <dgm:t>
        <a:bodyPr/>
        <a:lstStyle/>
        <a:p>
          <a:endParaRPr lang="en-US"/>
        </a:p>
      </dgm:t>
    </dgm:pt>
    <dgm:pt modelId="{5C40510A-6FBB-4B10-9EA4-6B01CA0500A6}" type="pres">
      <dgm:prSet presAssocID="{CD46DB95-25C8-4013-9BA7-CF8A3D9C3A9B}" presName="Name0" presStyleCnt="0">
        <dgm:presLayoutVars>
          <dgm:dir/>
          <dgm:resizeHandles val="exact"/>
        </dgm:presLayoutVars>
      </dgm:prSet>
      <dgm:spPr/>
    </dgm:pt>
    <dgm:pt modelId="{ECED9B62-C5DB-4659-8F59-E9754828AFC3}" type="pres">
      <dgm:prSet presAssocID="{7135E51F-2BC5-4300-BA4E-EFAD866076BA}" presName="node" presStyleLbl="node1" presStyleIdx="0" presStyleCnt="8">
        <dgm:presLayoutVars>
          <dgm:bulletEnabled val="1"/>
        </dgm:presLayoutVars>
      </dgm:prSet>
      <dgm:spPr/>
    </dgm:pt>
    <dgm:pt modelId="{0569397B-4BB4-4A7E-870D-0B1CDE069534}" type="pres">
      <dgm:prSet presAssocID="{30D00B30-ACF6-490A-8C7B-514627FF3A9F}" presName="sibTrans" presStyleLbl="sibTrans1D1" presStyleIdx="0" presStyleCnt="7"/>
      <dgm:spPr/>
    </dgm:pt>
    <dgm:pt modelId="{E35EA423-9C65-42CD-997F-F9192E608922}" type="pres">
      <dgm:prSet presAssocID="{30D00B30-ACF6-490A-8C7B-514627FF3A9F}" presName="connectorText" presStyleLbl="sibTrans1D1" presStyleIdx="0" presStyleCnt="7"/>
      <dgm:spPr/>
    </dgm:pt>
    <dgm:pt modelId="{4025CDDA-E73E-4A4C-B2B6-CD27F4C6A2A1}" type="pres">
      <dgm:prSet presAssocID="{4CD3E074-1CA0-46A7-BAA6-E74ED13FB38A}" presName="node" presStyleLbl="node1" presStyleIdx="1" presStyleCnt="8">
        <dgm:presLayoutVars>
          <dgm:bulletEnabled val="1"/>
        </dgm:presLayoutVars>
      </dgm:prSet>
      <dgm:spPr/>
    </dgm:pt>
    <dgm:pt modelId="{1C779721-5446-4518-A663-67F5089E3400}" type="pres">
      <dgm:prSet presAssocID="{F0EA6E9A-C780-4F15-B0E3-A0222DE9A041}" presName="sibTrans" presStyleLbl="sibTrans1D1" presStyleIdx="1" presStyleCnt="7"/>
      <dgm:spPr/>
    </dgm:pt>
    <dgm:pt modelId="{6A53081F-33B7-4AEF-BF87-BBE77B82C811}" type="pres">
      <dgm:prSet presAssocID="{F0EA6E9A-C780-4F15-B0E3-A0222DE9A041}" presName="connectorText" presStyleLbl="sibTrans1D1" presStyleIdx="1" presStyleCnt="7"/>
      <dgm:spPr/>
    </dgm:pt>
    <dgm:pt modelId="{4C025952-5514-4BBE-BC72-467463F68415}" type="pres">
      <dgm:prSet presAssocID="{CCB98A12-80AD-4635-8FE2-A6FF124BF391}" presName="node" presStyleLbl="node1" presStyleIdx="2" presStyleCnt="8">
        <dgm:presLayoutVars>
          <dgm:bulletEnabled val="1"/>
        </dgm:presLayoutVars>
      </dgm:prSet>
      <dgm:spPr/>
    </dgm:pt>
    <dgm:pt modelId="{31042EAE-DDD9-47A0-9791-0C89BE6F0426}" type="pres">
      <dgm:prSet presAssocID="{5CAF60DE-ACB7-42C7-89E6-00E4A011E1BA}" presName="sibTrans" presStyleLbl="sibTrans1D1" presStyleIdx="2" presStyleCnt="7"/>
      <dgm:spPr/>
    </dgm:pt>
    <dgm:pt modelId="{F85EFD86-F5B4-41A7-BDB9-69FB076AF136}" type="pres">
      <dgm:prSet presAssocID="{5CAF60DE-ACB7-42C7-89E6-00E4A011E1BA}" presName="connectorText" presStyleLbl="sibTrans1D1" presStyleIdx="2" presStyleCnt="7"/>
      <dgm:spPr/>
    </dgm:pt>
    <dgm:pt modelId="{69A8D373-BB4E-49C5-B80F-215509A542E9}" type="pres">
      <dgm:prSet presAssocID="{7FF593F4-03B4-43D5-B078-AE105B90AEB3}" presName="node" presStyleLbl="node1" presStyleIdx="3" presStyleCnt="8">
        <dgm:presLayoutVars>
          <dgm:bulletEnabled val="1"/>
        </dgm:presLayoutVars>
      </dgm:prSet>
      <dgm:spPr/>
    </dgm:pt>
    <dgm:pt modelId="{C88E0CB0-6AA5-44BC-8C99-18B236CFB95D}" type="pres">
      <dgm:prSet presAssocID="{B224EF91-A0B7-43BD-9671-7BAE75151DDF}" presName="sibTrans" presStyleLbl="sibTrans1D1" presStyleIdx="3" presStyleCnt="7"/>
      <dgm:spPr/>
    </dgm:pt>
    <dgm:pt modelId="{6D09BA2A-AAB9-48C3-822D-ABFE6D4C5F8E}" type="pres">
      <dgm:prSet presAssocID="{B224EF91-A0B7-43BD-9671-7BAE75151DDF}" presName="connectorText" presStyleLbl="sibTrans1D1" presStyleIdx="3" presStyleCnt="7"/>
      <dgm:spPr/>
    </dgm:pt>
    <dgm:pt modelId="{83B81D21-C520-4D86-A4AA-65214CBA3508}" type="pres">
      <dgm:prSet presAssocID="{6F445CCB-3156-4647-9482-9DF66C348014}" presName="node" presStyleLbl="node1" presStyleIdx="4" presStyleCnt="8">
        <dgm:presLayoutVars>
          <dgm:bulletEnabled val="1"/>
        </dgm:presLayoutVars>
      </dgm:prSet>
      <dgm:spPr/>
    </dgm:pt>
    <dgm:pt modelId="{61DCD24E-A64B-4638-8935-57E51A1B6809}" type="pres">
      <dgm:prSet presAssocID="{453A7B27-33E2-43A2-BD5D-CC766EF326FB}" presName="sibTrans" presStyleLbl="sibTrans1D1" presStyleIdx="4" presStyleCnt="7"/>
      <dgm:spPr/>
    </dgm:pt>
    <dgm:pt modelId="{9B7F6AFB-B4BB-48EB-BFC5-7CF1E131F422}" type="pres">
      <dgm:prSet presAssocID="{453A7B27-33E2-43A2-BD5D-CC766EF326FB}" presName="connectorText" presStyleLbl="sibTrans1D1" presStyleIdx="4" presStyleCnt="7"/>
      <dgm:spPr/>
    </dgm:pt>
    <dgm:pt modelId="{7B8F9C00-DA08-4AED-B04D-CF554EFDB741}" type="pres">
      <dgm:prSet presAssocID="{212B2ACA-BAEF-437F-8794-DD5E9115B9CA}" presName="node" presStyleLbl="node1" presStyleIdx="5" presStyleCnt="8">
        <dgm:presLayoutVars>
          <dgm:bulletEnabled val="1"/>
        </dgm:presLayoutVars>
      </dgm:prSet>
      <dgm:spPr/>
    </dgm:pt>
    <dgm:pt modelId="{842454E4-392C-4813-96AA-7949D65A4B02}" type="pres">
      <dgm:prSet presAssocID="{B8DF2210-4DD3-4F2C-8893-FA6EF710F4BB}" presName="sibTrans" presStyleLbl="sibTrans1D1" presStyleIdx="5" presStyleCnt="7"/>
      <dgm:spPr/>
    </dgm:pt>
    <dgm:pt modelId="{9E5C128C-2283-42F8-B1F0-1257580EBA20}" type="pres">
      <dgm:prSet presAssocID="{B8DF2210-4DD3-4F2C-8893-FA6EF710F4BB}" presName="connectorText" presStyleLbl="sibTrans1D1" presStyleIdx="5" presStyleCnt="7"/>
      <dgm:spPr/>
    </dgm:pt>
    <dgm:pt modelId="{8C3D1BB8-8BD3-4023-9447-F1A407E30E32}" type="pres">
      <dgm:prSet presAssocID="{AC6A86BE-D311-4C71-B963-30860C3193C6}" presName="node" presStyleLbl="node1" presStyleIdx="6" presStyleCnt="8">
        <dgm:presLayoutVars>
          <dgm:bulletEnabled val="1"/>
        </dgm:presLayoutVars>
      </dgm:prSet>
      <dgm:spPr/>
    </dgm:pt>
    <dgm:pt modelId="{6DA96764-6AAB-4F04-97CE-0F74133E7285}" type="pres">
      <dgm:prSet presAssocID="{A30E5FC8-949A-4575-9365-DA9C129D4B04}" presName="sibTrans" presStyleLbl="sibTrans1D1" presStyleIdx="6" presStyleCnt="7"/>
      <dgm:spPr/>
    </dgm:pt>
    <dgm:pt modelId="{DC07D882-8711-4F81-BA35-5BD5E60E7A78}" type="pres">
      <dgm:prSet presAssocID="{A30E5FC8-949A-4575-9365-DA9C129D4B04}" presName="connectorText" presStyleLbl="sibTrans1D1" presStyleIdx="6" presStyleCnt="7"/>
      <dgm:spPr/>
    </dgm:pt>
    <dgm:pt modelId="{5B166783-564E-494D-95D7-DC831A55C757}" type="pres">
      <dgm:prSet presAssocID="{713AF7AC-23B5-40C7-A4F4-45CE8D772103}" presName="node" presStyleLbl="node1" presStyleIdx="7" presStyleCnt="8">
        <dgm:presLayoutVars>
          <dgm:bulletEnabled val="1"/>
        </dgm:presLayoutVars>
      </dgm:prSet>
      <dgm:spPr/>
    </dgm:pt>
  </dgm:ptLst>
  <dgm:cxnLst>
    <dgm:cxn modelId="{41C5740C-4E63-4520-BC1B-679A3683B3D0}" type="presOf" srcId="{5CAF60DE-ACB7-42C7-89E6-00E4A011E1BA}" destId="{F85EFD86-F5B4-41A7-BDB9-69FB076AF136}" srcOrd="1" destOrd="0" presId="urn:microsoft.com/office/officeart/2016/7/layout/RepeatingBendingProcessNew"/>
    <dgm:cxn modelId="{A0DC6E16-A4DC-404A-AA40-CAAA2394F9DB}" type="presOf" srcId="{A30E5FC8-949A-4575-9365-DA9C129D4B04}" destId="{6DA96764-6AAB-4F04-97CE-0F74133E7285}" srcOrd="0" destOrd="0" presId="urn:microsoft.com/office/officeart/2016/7/layout/RepeatingBendingProcessNew"/>
    <dgm:cxn modelId="{0D46B71E-D463-4C83-9A2E-47DE77918C8D}" srcId="{CD46DB95-25C8-4013-9BA7-CF8A3D9C3A9B}" destId="{CCB98A12-80AD-4635-8FE2-A6FF124BF391}" srcOrd="2" destOrd="0" parTransId="{A09A5F19-74B7-4A50-B2F8-262F52B26C62}" sibTransId="{5CAF60DE-ACB7-42C7-89E6-00E4A011E1BA}"/>
    <dgm:cxn modelId="{4DDB0122-0C97-4407-BC04-9233A8D09E88}" srcId="{CD46DB95-25C8-4013-9BA7-CF8A3D9C3A9B}" destId="{6F445CCB-3156-4647-9482-9DF66C348014}" srcOrd="4" destOrd="0" parTransId="{2C1FF64D-566A-43B1-91DA-0D2996F99426}" sibTransId="{453A7B27-33E2-43A2-BD5D-CC766EF326FB}"/>
    <dgm:cxn modelId="{DC24C125-FEF5-4751-9F1C-8B7D71B328A9}" srcId="{CD46DB95-25C8-4013-9BA7-CF8A3D9C3A9B}" destId="{4CD3E074-1CA0-46A7-BAA6-E74ED13FB38A}" srcOrd="1" destOrd="0" parTransId="{F60E0224-EC25-4E84-A58C-E8EF12D9EB77}" sibTransId="{F0EA6E9A-C780-4F15-B0E3-A0222DE9A041}"/>
    <dgm:cxn modelId="{68D4CB25-9647-451B-806A-2C05FCDA17AD}" type="presOf" srcId="{B224EF91-A0B7-43BD-9671-7BAE75151DDF}" destId="{C88E0CB0-6AA5-44BC-8C99-18B236CFB95D}" srcOrd="0" destOrd="0" presId="urn:microsoft.com/office/officeart/2016/7/layout/RepeatingBendingProcessNew"/>
    <dgm:cxn modelId="{281CDA28-A377-46D5-B29B-F158C3DA904C}" type="presOf" srcId="{453A7B27-33E2-43A2-BD5D-CC766EF326FB}" destId="{9B7F6AFB-B4BB-48EB-BFC5-7CF1E131F422}" srcOrd="1" destOrd="0" presId="urn:microsoft.com/office/officeart/2016/7/layout/RepeatingBendingProcessNew"/>
    <dgm:cxn modelId="{9CCDDE5E-10C4-489F-8238-41BA55DA5354}" type="presOf" srcId="{5CAF60DE-ACB7-42C7-89E6-00E4A011E1BA}" destId="{31042EAE-DDD9-47A0-9791-0C89BE6F0426}" srcOrd="0" destOrd="0" presId="urn:microsoft.com/office/officeart/2016/7/layout/RepeatingBendingProcessNew"/>
    <dgm:cxn modelId="{45A2EF41-45FA-4845-8689-ECEADB3549FE}" srcId="{CD46DB95-25C8-4013-9BA7-CF8A3D9C3A9B}" destId="{7FF593F4-03B4-43D5-B078-AE105B90AEB3}" srcOrd="3" destOrd="0" parTransId="{9C872962-B1A4-4E93-B286-67BEA7A3BF40}" sibTransId="{B224EF91-A0B7-43BD-9671-7BAE75151DDF}"/>
    <dgm:cxn modelId="{48E35F44-9E37-46D6-9411-DC2CB93934A1}" type="presOf" srcId="{CCB98A12-80AD-4635-8FE2-A6FF124BF391}" destId="{4C025952-5514-4BBE-BC72-467463F68415}" srcOrd="0" destOrd="0" presId="urn:microsoft.com/office/officeart/2016/7/layout/RepeatingBendingProcessNew"/>
    <dgm:cxn modelId="{03827966-5B67-46B9-BB9D-A7BB6FEB17FB}" type="presOf" srcId="{30D00B30-ACF6-490A-8C7B-514627FF3A9F}" destId="{E35EA423-9C65-42CD-997F-F9192E608922}" srcOrd="1" destOrd="0" presId="urn:microsoft.com/office/officeart/2016/7/layout/RepeatingBendingProcessNew"/>
    <dgm:cxn modelId="{D240186E-CB15-4064-AF0C-7108BF3DA702}" type="presOf" srcId="{453A7B27-33E2-43A2-BD5D-CC766EF326FB}" destId="{61DCD24E-A64B-4638-8935-57E51A1B6809}" srcOrd="0" destOrd="0" presId="urn:microsoft.com/office/officeart/2016/7/layout/RepeatingBendingProcessNew"/>
    <dgm:cxn modelId="{0A8B6B4F-0B30-422D-BA06-F7966E463FF6}" type="presOf" srcId="{F0EA6E9A-C780-4F15-B0E3-A0222DE9A041}" destId="{1C779721-5446-4518-A663-67F5089E3400}" srcOrd="0" destOrd="0" presId="urn:microsoft.com/office/officeart/2016/7/layout/RepeatingBendingProcessNew"/>
    <dgm:cxn modelId="{85DEDB50-906B-42B0-95AC-D9DAB4837BD0}" type="presOf" srcId="{CD46DB95-25C8-4013-9BA7-CF8A3D9C3A9B}" destId="{5C40510A-6FBB-4B10-9EA4-6B01CA0500A6}" srcOrd="0" destOrd="0" presId="urn:microsoft.com/office/officeart/2016/7/layout/RepeatingBendingProcessNew"/>
    <dgm:cxn modelId="{E839EE78-A37A-402B-9159-5EE3570ABC29}" type="presOf" srcId="{A30E5FC8-949A-4575-9365-DA9C129D4B04}" destId="{DC07D882-8711-4F81-BA35-5BD5E60E7A78}" srcOrd="1" destOrd="0" presId="urn:microsoft.com/office/officeart/2016/7/layout/RepeatingBendingProcessNew"/>
    <dgm:cxn modelId="{80F0CE7A-7C0C-4468-9EF6-D807D93B2EED}" type="presOf" srcId="{7FF593F4-03B4-43D5-B078-AE105B90AEB3}" destId="{69A8D373-BB4E-49C5-B80F-215509A542E9}" srcOrd="0" destOrd="0" presId="urn:microsoft.com/office/officeart/2016/7/layout/RepeatingBendingProcessNew"/>
    <dgm:cxn modelId="{ADE7BD8F-2B26-4E9C-863E-FA302FAD5F10}" type="presOf" srcId="{B224EF91-A0B7-43BD-9671-7BAE75151DDF}" destId="{6D09BA2A-AAB9-48C3-822D-ABFE6D4C5F8E}" srcOrd="1" destOrd="0" presId="urn:microsoft.com/office/officeart/2016/7/layout/RepeatingBendingProcessNew"/>
    <dgm:cxn modelId="{94C2AE99-95C4-43A4-84C4-F803F21C3260}" type="presOf" srcId="{B8DF2210-4DD3-4F2C-8893-FA6EF710F4BB}" destId="{842454E4-392C-4813-96AA-7949D65A4B02}" srcOrd="0" destOrd="0" presId="urn:microsoft.com/office/officeart/2016/7/layout/RepeatingBendingProcessNew"/>
    <dgm:cxn modelId="{032F549C-D258-4F0B-A0D7-8E527B5E291E}" type="presOf" srcId="{212B2ACA-BAEF-437F-8794-DD5E9115B9CA}" destId="{7B8F9C00-DA08-4AED-B04D-CF554EFDB741}" srcOrd="0" destOrd="0" presId="urn:microsoft.com/office/officeart/2016/7/layout/RepeatingBendingProcessNew"/>
    <dgm:cxn modelId="{2EF6FB9D-5198-4211-961C-FEA197426E4C}" srcId="{CD46DB95-25C8-4013-9BA7-CF8A3D9C3A9B}" destId="{713AF7AC-23B5-40C7-A4F4-45CE8D772103}" srcOrd="7" destOrd="0" parTransId="{CAD84E7B-46C8-4284-9FD5-6DC2B76418F0}" sibTransId="{ECA9DE65-14B2-485F-87D6-8A4AC15D1883}"/>
    <dgm:cxn modelId="{118B28A8-3F59-402E-9147-EFE01AF651D1}" type="presOf" srcId="{4CD3E074-1CA0-46A7-BAA6-E74ED13FB38A}" destId="{4025CDDA-E73E-4A4C-B2B6-CD27F4C6A2A1}" srcOrd="0" destOrd="0" presId="urn:microsoft.com/office/officeart/2016/7/layout/RepeatingBendingProcessNew"/>
    <dgm:cxn modelId="{F9E55BB5-4F1C-4646-886D-5006177784AD}" srcId="{CD46DB95-25C8-4013-9BA7-CF8A3D9C3A9B}" destId="{212B2ACA-BAEF-437F-8794-DD5E9115B9CA}" srcOrd="5" destOrd="0" parTransId="{F9E63252-5E76-47E4-ADF1-32DEC58AADC4}" sibTransId="{B8DF2210-4DD3-4F2C-8893-FA6EF710F4BB}"/>
    <dgm:cxn modelId="{35CB3FC4-2943-48F1-B21B-C6CDE0948069}" type="presOf" srcId="{F0EA6E9A-C780-4F15-B0E3-A0222DE9A041}" destId="{6A53081F-33B7-4AEF-BF87-BBE77B82C811}" srcOrd="1" destOrd="0" presId="urn:microsoft.com/office/officeart/2016/7/layout/RepeatingBendingProcessNew"/>
    <dgm:cxn modelId="{579232D6-2FDB-4F4E-81D0-1233A990BADB}" type="presOf" srcId="{AC6A86BE-D311-4C71-B963-30860C3193C6}" destId="{8C3D1BB8-8BD3-4023-9447-F1A407E30E32}" srcOrd="0" destOrd="0" presId="urn:microsoft.com/office/officeart/2016/7/layout/RepeatingBendingProcessNew"/>
    <dgm:cxn modelId="{0C197ED7-0239-4FBA-8B73-550C45F77A43}" type="presOf" srcId="{30D00B30-ACF6-490A-8C7B-514627FF3A9F}" destId="{0569397B-4BB4-4A7E-870D-0B1CDE069534}" srcOrd="0" destOrd="0" presId="urn:microsoft.com/office/officeart/2016/7/layout/RepeatingBendingProcessNew"/>
    <dgm:cxn modelId="{191EC3E2-B4FC-4C13-8BA1-E460F1215920}" srcId="{CD46DB95-25C8-4013-9BA7-CF8A3D9C3A9B}" destId="{AC6A86BE-D311-4C71-B963-30860C3193C6}" srcOrd="6" destOrd="0" parTransId="{595775A9-03F1-46D2-8F1E-4BE7FABB94C7}" sibTransId="{A30E5FC8-949A-4575-9365-DA9C129D4B04}"/>
    <dgm:cxn modelId="{AF4B5CE4-BAF4-4E70-A7E5-C6C604E65AC2}" srcId="{CD46DB95-25C8-4013-9BA7-CF8A3D9C3A9B}" destId="{7135E51F-2BC5-4300-BA4E-EFAD866076BA}" srcOrd="0" destOrd="0" parTransId="{4704E7D4-47A5-47F6-9635-99AFD10B3062}" sibTransId="{30D00B30-ACF6-490A-8C7B-514627FF3A9F}"/>
    <dgm:cxn modelId="{38DCE8E4-CC39-4D52-A3A4-24B845E8970C}" type="presOf" srcId="{6F445CCB-3156-4647-9482-9DF66C348014}" destId="{83B81D21-C520-4D86-A4AA-65214CBA3508}" srcOrd="0" destOrd="0" presId="urn:microsoft.com/office/officeart/2016/7/layout/RepeatingBendingProcessNew"/>
    <dgm:cxn modelId="{414892F4-C096-4A1D-B4C5-FE58C3D57D58}" type="presOf" srcId="{713AF7AC-23B5-40C7-A4F4-45CE8D772103}" destId="{5B166783-564E-494D-95D7-DC831A55C757}" srcOrd="0" destOrd="0" presId="urn:microsoft.com/office/officeart/2016/7/layout/RepeatingBendingProcessNew"/>
    <dgm:cxn modelId="{58EDF4F5-D420-463C-A8D4-D30CA8CAAB86}" type="presOf" srcId="{7135E51F-2BC5-4300-BA4E-EFAD866076BA}" destId="{ECED9B62-C5DB-4659-8F59-E9754828AFC3}" srcOrd="0" destOrd="0" presId="urn:microsoft.com/office/officeart/2016/7/layout/RepeatingBendingProcessNew"/>
    <dgm:cxn modelId="{105915FA-1A4D-462E-B108-5F7B580ED588}" type="presOf" srcId="{B8DF2210-4DD3-4F2C-8893-FA6EF710F4BB}" destId="{9E5C128C-2283-42F8-B1F0-1257580EBA20}" srcOrd="1" destOrd="0" presId="urn:microsoft.com/office/officeart/2016/7/layout/RepeatingBendingProcessNew"/>
    <dgm:cxn modelId="{CD45C493-420F-4179-ADA8-DA484779DB50}" type="presParOf" srcId="{5C40510A-6FBB-4B10-9EA4-6B01CA0500A6}" destId="{ECED9B62-C5DB-4659-8F59-E9754828AFC3}" srcOrd="0" destOrd="0" presId="urn:microsoft.com/office/officeart/2016/7/layout/RepeatingBendingProcessNew"/>
    <dgm:cxn modelId="{4C6C364A-A644-42F3-A14B-B7E7F25776A1}" type="presParOf" srcId="{5C40510A-6FBB-4B10-9EA4-6B01CA0500A6}" destId="{0569397B-4BB4-4A7E-870D-0B1CDE069534}" srcOrd="1" destOrd="0" presId="urn:microsoft.com/office/officeart/2016/7/layout/RepeatingBendingProcessNew"/>
    <dgm:cxn modelId="{D9E4CA71-81CD-435C-B7C4-A4A29502D9D0}" type="presParOf" srcId="{0569397B-4BB4-4A7E-870D-0B1CDE069534}" destId="{E35EA423-9C65-42CD-997F-F9192E608922}" srcOrd="0" destOrd="0" presId="urn:microsoft.com/office/officeart/2016/7/layout/RepeatingBendingProcessNew"/>
    <dgm:cxn modelId="{CA9DDB44-55FC-4716-8710-59595DB53187}" type="presParOf" srcId="{5C40510A-6FBB-4B10-9EA4-6B01CA0500A6}" destId="{4025CDDA-E73E-4A4C-B2B6-CD27F4C6A2A1}" srcOrd="2" destOrd="0" presId="urn:microsoft.com/office/officeart/2016/7/layout/RepeatingBendingProcessNew"/>
    <dgm:cxn modelId="{2837812A-16E4-4642-A7F2-06C0B37189E3}" type="presParOf" srcId="{5C40510A-6FBB-4B10-9EA4-6B01CA0500A6}" destId="{1C779721-5446-4518-A663-67F5089E3400}" srcOrd="3" destOrd="0" presId="urn:microsoft.com/office/officeart/2016/7/layout/RepeatingBendingProcessNew"/>
    <dgm:cxn modelId="{53B614B1-72A7-4D59-9761-42780B15D400}" type="presParOf" srcId="{1C779721-5446-4518-A663-67F5089E3400}" destId="{6A53081F-33B7-4AEF-BF87-BBE77B82C811}" srcOrd="0" destOrd="0" presId="urn:microsoft.com/office/officeart/2016/7/layout/RepeatingBendingProcessNew"/>
    <dgm:cxn modelId="{4516DA39-AB60-4233-830F-DD8951113C66}" type="presParOf" srcId="{5C40510A-6FBB-4B10-9EA4-6B01CA0500A6}" destId="{4C025952-5514-4BBE-BC72-467463F68415}" srcOrd="4" destOrd="0" presId="urn:microsoft.com/office/officeart/2016/7/layout/RepeatingBendingProcessNew"/>
    <dgm:cxn modelId="{EE8F11FA-C8B2-41B9-B231-537B67931BCB}" type="presParOf" srcId="{5C40510A-6FBB-4B10-9EA4-6B01CA0500A6}" destId="{31042EAE-DDD9-47A0-9791-0C89BE6F0426}" srcOrd="5" destOrd="0" presId="urn:microsoft.com/office/officeart/2016/7/layout/RepeatingBendingProcessNew"/>
    <dgm:cxn modelId="{DE531BDC-82AD-4637-9244-BE3AA4EAC523}" type="presParOf" srcId="{31042EAE-DDD9-47A0-9791-0C89BE6F0426}" destId="{F85EFD86-F5B4-41A7-BDB9-69FB076AF136}" srcOrd="0" destOrd="0" presId="urn:microsoft.com/office/officeart/2016/7/layout/RepeatingBendingProcessNew"/>
    <dgm:cxn modelId="{674A8497-4EFB-4F4A-89E9-26EB76BFF9BF}" type="presParOf" srcId="{5C40510A-6FBB-4B10-9EA4-6B01CA0500A6}" destId="{69A8D373-BB4E-49C5-B80F-215509A542E9}" srcOrd="6" destOrd="0" presId="urn:microsoft.com/office/officeart/2016/7/layout/RepeatingBendingProcessNew"/>
    <dgm:cxn modelId="{1DFFA644-7203-471D-ACC9-CD87471B3B97}" type="presParOf" srcId="{5C40510A-6FBB-4B10-9EA4-6B01CA0500A6}" destId="{C88E0CB0-6AA5-44BC-8C99-18B236CFB95D}" srcOrd="7" destOrd="0" presId="urn:microsoft.com/office/officeart/2016/7/layout/RepeatingBendingProcessNew"/>
    <dgm:cxn modelId="{AF451C77-995B-4B42-8330-FB9C81BF1FB9}" type="presParOf" srcId="{C88E0CB0-6AA5-44BC-8C99-18B236CFB95D}" destId="{6D09BA2A-AAB9-48C3-822D-ABFE6D4C5F8E}" srcOrd="0" destOrd="0" presId="urn:microsoft.com/office/officeart/2016/7/layout/RepeatingBendingProcessNew"/>
    <dgm:cxn modelId="{13F4CD03-BB90-473A-A56A-9185B0D04B7F}" type="presParOf" srcId="{5C40510A-6FBB-4B10-9EA4-6B01CA0500A6}" destId="{83B81D21-C520-4D86-A4AA-65214CBA3508}" srcOrd="8" destOrd="0" presId="urn:microsoft.com/office/officeart/2016/7/layout/RepeatingBendingProcessNew"/>
    <dgm:cxn modelId="{CF313739-C703-486E-9105-FB628B8DDE46}" type="presParOf" srcId="{5C40510A-6FBB-4B10-9EA4-6B01CA0500A6}" destId="{61DCD24E-A64B-4638-8935-57E51A1B6809}" srcOrd="9" destOrd="0" presId="urn:microsoft.com/office/officeart/2016/7/layout/RepeatingBendingProcessNew"/>
    <dgm:cxn modelId="{F8C013F6-EDBA-4B5D-9AB2-5C51CC51A287}" type="presParOf" srcId="{61DCD24E-A64B-4638-8935-57E51A1B6809}" destId="{9B7F6AFB-B4BB-48EB-BFC5-7CF1E131F422}" srcOrd="0" destOrd="0" presId="urn:microsoft.com/office/officeart/2016/7/layout/RepeatingBendingProcessNew"/>
    <dgm:cxn modelId="{4B96D1D3-A34A-4F61-8592-D506798F9D93}" type="presParOf" srcId="{5C40510A-6FBB-4B10-9EA4-6B01CA0500A6}" destId="{7B8F9C00-DA08-4AED-B04D-CF554EFDB741}" srcOrd="10" destOrd="0" presId="urn:microsoft.com/office/officeart/2016/7/layout/RepeatingBendingProcessNew"/>
    <dgm:cxn modelId="{F0017E95-C40F-4636-8E65-EB9016298DC1}" type="presParOf" srcId="{5C40510A-6FBB-4B10-9EA4-6B01CA0500A6}" destId="{842454E4-392C-4813-96AA-7949D65A4B02}" srcOrd="11" destOrd="0" presId="urn:microsoft.com/office/officeart/2016/7/layout/RepeatingBendingProcessNew"/>
    <dgm:cxn modelId="{D0540414-5700-47F9-B474-8E01FC21A4ED}" type="presParOf" srcId="{842454E4-392C-4813-96AA-7949D65A4B02}" destId="{9E5C128C-2283-42F8-B1F0-1257580EBA20}" srcOrd="0" destOrd="0" presId="urn:microsoft.com/office/officeart/2016/7/layout/RepeatingBendingProcessNew"/>
    <dgm:cxn modelId="{A5423DE1-A413-46D3-A94A-35BB92E0AA32}" type="presParOf" srcId="{5C40510A-6FBB-4B10-9EA4-6B01CA0500A6}" destId="{8C3D1BB8-8BD3-4023-9447-F1A407E30E32}" srcOrd="12" destOrd="0" presId="urn:microsoft.com/office/officeart/2016/7/layout/RepeatingBendingProcessNew"/>
    <dgm:cxn modelId="{1338FE63-3CCD-472F-ACBE-79798747D11C}" type="presParOf" srcId="{5C40510A-6FBB-4B10-9EA4-6B01CA0500A6}" destId="{6DA96764-6AAB-4F04-97CE-0F74133E7285}" srcOrd="13" destOrd="0" presId="urn:microsoft.com/office/officeart/2016/7/layout/RepeatingBendingProcessNew"/>
    <dgm:cxn modelId="{DF57848A-2001-411D-845D-FAFFE0FB5FAC}" type="presParOf" srcId="{6DA96764-6AAB-4F04-97CE-0F74133E7285}" destId="{DC07D882-8711-4F81-BA35-5BD5E60E7A78}" srcOrd="0" destOrd="0" presId="urn:microsoft.com/office/officeart/2016/7/layout/RepeatingBendingProcessNew"/>
    <dgm:cxn modelId="{C9DE8038-3A28-4640-A360-B9C389E0C0A5}" type="presParOf" srcId="{5C40510A-6FBB-4B10-9EA4-6B01CA0500A6}" destId="{5B166783-564E-494D-95D7-DC831A55C757}" srcOrd="14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497AE6-AFAF-4F55-9561-196B763BACF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8B7D84-E487-4D01-8A79-41F7F168C1A0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b="1" dirty="0">
              <a:solidFill>
                <a:schemeClr val="tx1"/>
              </a:solidFill>
            </a:rPr>
            <a:t>2008</a:t>
          </a:r>
        </a:p>
        <a:p>
          <a:r>
            <a:rPr lang="en-US" sz="1800" b="1" dirty="0">
              <a:solidFill>
                <a:schemeClr val="tx1"/>
              </a:solidFill>
            </a:rPr>
            <a:t>Proc. No. 592/2008, art 22 (2) issued allowing </a:t>
          </a:r>
        </a:p>
        <a:p>
          <a:r>
            <a:rPr lang="en-US" sz="1800" b="1" dirty="0">
              <a:solidFill>
                <a:schemeClr val="tx1"/>
              </a:solidFill>
            </a:rPr>
            <a:t> IFB as window</a:t>
          </a:r>
          <a:r>
            <a:rPr lang="en-US" sz="1800" b="1" dirty="0">
              <a:solidFill>
                <a:srgbClr val="FF0000"/>
              </a:solidFill>
            </a:rPr>
            <a:t>  </a:t>
          </a:r>
          <a:endParaRPr lang="en-US" sz="1800" b="1" dirty="0"/>
        </a:p>
      </dgm:t>
    </dgm:pt>
    <dgm:pt modelId="{6956EF7C-36E6-4BA1-B28B-1ADD3BDF7DCE}" type="parTrans" cxnId="{085AEECD-881E-49B1-B99D-F49180DA931A}">
      <dgm:prSet/>
      <dgm:spPr/>
      <dgm:t>
        <a:bodyPr/>
        <a:lstStyle/>
        <a:p>
          <a:endParaRPr lang="en-US"/>
        </a:p>
      </dgm:t>
    </dgm:pt>
    <dgm:pt modelId="{C3CC1F01-18FC-4563-B8A1-765E5A517DC6}" type="sibTrans" cxnId="{085AEECD-881E-49B1-B99D-F49180DA931A}">
      <dgm:prSet/>
      <dgm:spPr/>
      <dgm:t>
        <a:bodyPr/>
        <a:lstStyle/>
        <a:p>
          <a:endParaRPr lang="en-US"/>
        </a:p>
      </dgm:t>
    </dgm:pt>
    <dgm:pt modelId="{4CCF4A99-842B-4EFF-861E-08E721AD9FAA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2011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Directives to License &amp; Authorize the Business of Interest Free Banking Issued: (repealed) </a:t>
          </a:r>
          <a:endParaRPr lang="en-US" sz="1800" b="1" kern="1200" dirty="0">
            <a:solidFill>
              <a:prstClr val="black"/>
            </a:solidFill>
            <a:latin typeface="Calibri"/>
            <a:ea typeface="+mn-ea"/>
            <a:cs typeface="+mn-cs"/>
          </a:endParaRPr>
        </a:p>
      </dgm:t>
    </dgm:pt>
    <dgm:pt modelId="{95844475-9013-4408-8C22-BF42F0309EF6}" type="parTrans" cxnId="{8CFECFFE-E7F7-48B6-8BA6-B7514FF05E1E}">
      <dgm:prSet/>
      <dgm:spPr/>
      <dgm:t>
        <a:bodyPr/>
        <a:lstStyle/>
        <a:p>
          <a:endParaRPr lang="en-US"/>
        </a:p>
      </dgm:t>
    </dgm:pt>
    <dgm:pt modelId="{EE2DC0CF-3D41-4878-9207-395263FA1DF6}" type="sibTrans" cxnId="{8CFECFFE-E7F7-48B6-8BA6-B7514FF05E1E}">
      <dgm:prSet/>
      <dgm:spPr/>
      <dgm:t>
        <a:bodyPr/>
        <a:lstStyle/>
        <a:p>
          <a:endParaRPr lang="en-US"/>
        </a:p>
      </dgm:t>
    </dgm:pt>
    <dgm:pt modelId="{B636EDAE-5B24-41EB-A47B-A348C07BA7B8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2019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Amended  Proc. No. 1159/2019, art 59 issued allowing  licensing of standalone bank </a:t>
          </a:r>
        </a:p>
        <a:p>
          <a:pPr marL="0"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FF0000"/>
              </a:solidFill>
            </a:rPr>
            <a:t> </a:t>
          </a:r>
          <a:endParaRPr lang="en-US" sz="1400" b="1" kern="1200" dirty="0"/>
        </a:p>
      </dgm:t>
    </dgm:pt>
    <dgm:pt modelId="{A7AE7C4C-2BD7-4256-84F9-B637A42582D6}" type="parTrans" cxnId="{F09EBFF7-0DAC-4927-9FA1-B3401374DC88}">
      <dgm:prSet/>
      <dgm:spPr/>
      <dgm:t>
        <a:bodyPr/>
        <a:lstStyle/>
        <a:p>
          <a:endParaRPr lang="en-US"/>
        </a:p>
      </dgm:t>
    </dgm:pt>
    <dgm:pt modelId="{B7B12624-2946-440A-9280-F613DBB042E2}" type="sibTrans" cxnId="{F09EBFF7-0DAC-4927-9FA1-B3401374DC88}">
      <dgm:prSet/>
      <dgm:spPr/>
      <dgm:t>
        <a:bodyPr/>
        <a:lstStyle/>
        <a:p>
          <a:endParaRPr lang="en-US"/>
        </a:p>
      </dgm:t>
    </dgm:pt>
    <dgm:pt modelId="{5E0E4806-3A59-4993-B17D-FE76BCD2B66C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2019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Directives to License &amp; Authorize the Business of Interest Free Banking: SBB/72/2019 issued  </a:t>
          </a:r>
          <a:endParaRPr lang="en-US" sz="1800" b="1" kern="1200" dirty="0">
            <a:solidFill>
              <a:prstClr val="black"/>
            </a:solidFill>
            <a:latin typeface="Calibri"/>
            <a:ea typeface="+mn-ea"/>
            <a:cs typeface="+mn-cs"/>
          </a:endParaRPr>
        </a:p>
      </dgm:t>
    </dgm:pt>
    <dgm:pt modelId="{0E067F8D-B888-4207-9CB7-293B3467EFED}" type="parTrans" cxnId="{2B97BE23-CF3C-49E2-AD04-69EC0E6C0EBE}">
      <dgm:prSet/>
      <dgm:spPr/>
      <dgm:t>
        <a:bodyPr/>
        <a:lstStyle/>
        <a:p>
          <a:endParaRPr lang="en-US"/>
        </a:p>
      </dgm:t>
    </dgm:pt>
    <dgm:pt modelId="{12A56CCF-9DA7-4A8F-9A20-D41A721859C0}" type="sibTrans" cxnId="{2B97BE23-CF3C-49E2-AD04-69EC0E6C0EBE}">
      <dgm:prSet/>
      <dgm:spPr/>
      <dgm:t>
        <a:bodyPr/>
        <a:lstStyle/>
        <a:p>
          <a:endParaRPr lang="en-US"/>
        </a:p>
      </dgm:t>
    </dgm:pt>
    <dgm:pt modelId="{72F2F746-8BB4-4752-8605-27619A09DD2B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2025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 - Banking Business Proclamation Issued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-  NIFS Strategy (Draft)  </a:t>
          </a:r>
        </a:p>
      </dgm:t>
    </dgm:pt>
    <dgm:pt modelId="{B10E7512-0AE0-443B-A2DF-2C5FBD76AE03}" type="parTrans" cxnId="{042378FB-78DA-422F-BAAE-3F2659F906A3}">
      <dgm:prSet/>
      <dgm:spPr/>
      <dgm:t>
        <a:bodyPr/>
        <a:lstStyle/>
        <a:p>
          <a:endParaRPr lang="en-US"/>
        </a:p>
      </dgm:t>
    </dgm:pt>
    <dgm:pt modelId="{40060908-F324-401E-9F56-441677995195}" type="sibTrans" cxnId="{042378FB-78DA-422F-BAAE-3F2659F906A3}">
      <dgm:prSet/>
      <dgm:spPr/>
      <dgm:t>
        <a:bodyPr/>
        <a:lstStyle/>
        <a:p>
          <a:endParaRPr lang="en-US"/>
        </a:p>
      </dgm:t>
    </dgm:pt>
    <dgm:pt modelId="{72EB8A67-02B9-46FE-B0A8-FED3A91030AE}" type="pres">
      <dgm:prSet presAssocID="{C6497AE6-AFAF-4F55-9561-196B763BACFB}" presName="diagram" presStyleCnt="0">
        <dgm:presLayoutVars>
          <dgm:dir/>
          <dgm:resizeHandles val="exact"/>
        </dgm:presLayoutVars>
      </dgm:prSet>
      <dgm:spPr/>
    </dgm:pt>
    <dgm:pt modelId="{DCC61646-AD38-40D7-A943-263AF25742AC}" type="pres">
      <dgm:prSet presAssocID="{1D8B7D84-E487-4D01-8A79-41F7F168C1A0}" presName="node" presStyleLbl="node1" presStyleIdx="0" presStyleCnt="5">
        <dgm:presLayoutVars>
          <dgm:bulletEnabled val="1"/>
        </dgm:presLayoutVars>
      </dgm:prSet>
      <dgm:spPr/>
    </dgm:pt>
    <dgm:pt modelId="{AC67A420-D1B2-4535-B4AB-D892726BB243}" type="pres">
      <dgm:prSet presAssocID="{C3CC1F01-18FC-4563-B8A1-765E5A517DC6}" presName="sibTrans" presStyleCnt="0"/>
      <dgm:spPr/>
    </dgm:pt>
    <dgm:pt modelId="{A9C994AA-C90F-4FF1-9976-5CCAAB1E933A}" type="pres">
      <dgm:prSet presAssocID="{4CCF4A99-842B-4EFF-861E-08E721AD9FAA}" presName="node" presStyleLbl="node1" presStyleIdx="1" presStyleCnt="5">
        <dgm:presLayoutVars>
          <dgm:bulletEnabled val="1"/>
        </dgm:presLayoutVars>
      </dgm:prSet>
      <dgm:spPr/>
    </dgm:pt>
    <dgm:pt modelId="{465436D9-C080-4129-ADE6-1E6D2144C48C}" type="pres">
      <dgm:prSet presAssocID="{EE2DC0CF-3D41-4878-9207-395263FA1DF6}" presName="sibTrans" presStyleCnt="0"/>
      <dgm:spPr/>
    </dgm:pt>
    <dgm:pt modelId="{4EEF31FC-22B9-4101-8AF2-0EA2B0E80F9A}" type="pres">
      <dgm:prSet presAssocID="{B636EDAE-5B24-41EB-A47B-A348C07BA7B8}" presName="node" presStyleLbl="node1" presStyleIdx="2" presStyleCnt="5">
        <dgm:presLayoutVars>
          <dgm:bulletEnabled val="1"/>
        </dgm:presLayoutVars>
      </dgm:prSet>
      <dgm:spPr/>
    </dgm:pt>
    <dgm:pt modelId="{7A91F2E5-5C2A-43C4-AE7C-231EBA9EDA29}" type="pres">
      <dgm:prSet presAssocID="{B7B12624-2946-440A-9280-F613DBB042E2}" presName="sibTrans" presStyleCnt="0"/>
      <dgm:spPr/>
    </dgm:pt>
    <dgm:pt modelId="{2C067CBB-AC7A-48EC-AACA-AB233A290E26}" type="pres">
      <dgm:prSet presAssocID="{5E0E4806-3A59-4993-B17D-FE76BCD2B66C}" presName="node" presStyleLbl="node1" presStyleIdx="3" presStyleCnt="5">
        <dgm:presLayoutVars>
          <dgm:bulletEnabled val="1"/>
        </dgm:presLayoutVars>
      </dgm:prSet>
      <dgm:spPr/>
    </dgm:pt>
    <dgm:pt modelId="{2C9332E4-B253-45A9-852F-5DC97F0B40D2}" type="pres">
      <dgm:prSet presAssocID="{12A56CCF-9DA7-4A8F-9A20-D41A721859C0}" presName="sibTrans" presStyleCnt="0"/>
      <dgm:spPr/>
    </dgm:pt>
    <dgm:pt modelId="{3B5A9A71-9429-4A89-9696-67F0E4B721A0}" type="pres">
      <dgm:prSet presAssocID="{72F2F746-8BB4-4752-8605-27619A09DD2B}" presName="node" presStyleLbl="node1" presStyleIdx="4" presStyleCnt="5" custLinFactNeighborX="926" custLinFactNeighborY="-1903">
        <dgm:presLayoutVars>
          <dgm:bulletEnabled val="1"/>
        </dgm:presLayoutVars>
      </dgm:prSet>
      <dgm:spPr/>
    </dgm:pt>
  </dgm:ptLst>
  <dgm:cxnLst>
    <dgm:cxn modelId="{2B97BE23-CF3C-49E2-AD04-69EC0E6C0EBE}" srcId="{C6497AE6-AFAF-4F55-9561-196B763BACFB}" destId="{5E0E4806-3A59-4993-B17D-FE76BCD2B66C}" srcOrd="3" destOrd="0" parTransId="{0E067F8D-B888-4207-9CB7-293B3467EFED}" sibTransId="{12A56CCF-9DA7-4A8F-9A20-D41A721859C0}"/>
    <dgm:cxn modelId="{10247B3C-318C-4DB0-8C0D-C320FBFB9416}" type="presOf" srcId="{B636EDAE-5B24-41EB-A47B-A348C07BA7B8}" destId="{4EEF31FC-22B9-4101-8AF2-0EA2B0E80F9A}" srcOrd="0" destOrd="0" presId="urn:microsoft.com/office/officeart/2005/8/layout/default"/>
    <dgm:cxn modelId="{361E2069-6337-4E08-98EC-7A5CD46E738D}" type="presOf" srcId="{72F2F746-8BB4-4752-8605-27619A09DD2B}" destId="{3B5A9A71-9429-4A89-9696-67F0E4B721A0}" srcOrd="0" destOrd="0" presId="urn:microsoft.com/office/officeart/2005/8/layout/default"/>
    <dgm:cxn modelId="{577D5B4C-435B-429A-82EE-B5ABB11A933F}" type="presOf" srcId="{C6497AE6-AFAF-4F55-9561-196B763BACFB}" destId="{72EB8A67-02B9-46FE-B0A8-FED3A91030AE}" srcOrd="0" destOrd="0" presId="urn:microsoft.com/office/officeart/2005/8/layout/default"/>
    <dgm:cxn modelId="{C3D7AD6D-2A87-44E9-A9C1-C40FC3C443E5}" type="presOf" srcId="{5E0E4806-3A59-4993-B17D-FE76BCD2B66C}" destId="{2C067CBB-AC7A-48EC-AACA-AB233A290E26}" srcOrd="0" destOrd="0" presId="urn:microsoft.com/office/officeart/2005/8/layout/default"/>
    <dgm:cxn modelId="{374DBC7E-4F70-4482-A9DC-51B76F19F6B5}" type="presOf" srcId="{1D8B7D84-E487-4D01-8A79-41F7F168C1A0}" destId="{DCC61646-AD38-40D7-A943-263AF25742AC}" srcOrd="0" destOrd="0" presId="urn:microsoft.com/office/officeart/2005/8/layout/default"/>
    <dgm:cxn modelId="{946AA392-576B-4B31-B386-327E2F425069}" type="presOf" srcId="{4CCF4A99-842B-4EFF-861E-08E721AD9FAA}" destId="{A9C994AA-C90F-4FF1-9976-5CCAAB1E933A}" srcOrd="0" destOrd="0" presId="urn:microsoft.com/office/officeart/2005/8/layout/default"/>
    <dgm:cxn modelId="{085AEECD-881E-49B1-B99D-F49180DA931A}" srcId="{C6497AE6-AFAF-4F55-9561-196B763BACFB}" destId="{1D8B7D84-E487-4D01-8A79-41F7F168C1A0}" srcOrd="0" destOrd="0" parTransId="{6956EF7C-36E6-4BA1-B28B-1ADD3BDF7DCE}" sibTransId="{C3CC1F01-18FC-4563-B8A1-765E5A517DC6}"/>
    <dgm:cxn modelId="{F09EBFF7-0DAC-4927-9FA1-B3401374DC88}" srcId="{C6497AE6-AFAF-4F55-9561-196B763BACFB}" destId="{B636EDAE-5B24-41EB-A47B-A348C07BA7B8}" srcOrd="2" destOrd="0" parTransId="{A7AE7C4C-2BD7-4256-84F9-B637A42582D6}" sibTransId="{B7B12624-2946-440A-9280-F613DBB042E2}"/>
    <dgm:cxn modelId="{042378FB-78DA-422F-BAAE-3F2659F906A3}" srcId="{C6497AE6-AFAF-4F55-9561-196B763BACFB}" destId="{72F2F746-8BB4-4752-8605-27619A09DD2B}" srcOrd="4" destOrd="0" parTransId="{B10E7512-0AE0-443B-A2DF-2C5FBD76AE03}" sibTransId="{40060908-F324-401E-9F56-441677995195}"/>
    <dgm:cxn modelId="{8CFECFFE-E7F7-48B6-8BA6-B7514FF05E1E}" srcId="{C6497AE6-AFAF-4F55-9561-196B763BACFB}" destId="{4CCF4A99-842B-4EFF-861E-08E721AD9FAA}" srcOrd="1" destOrd="0" parTransId="{95844475-9013-4408-8C22-BF42F0309EF6}" sibTransId="{EE2DC0CF-3D41-4878-9207-395263FA1DF6}"/>
    <dgm:cxn modelId="{8B1CBBCE-2273-4EB5-BA26-A43A4B1D4F2A}" type="presParOf" srcId="{72EB8A67-02B9-46FE-B0A8-FED3A91030AE}" destId="{DCC61646-AD38-40D7-A943-263AF25742AC}" srcOrd="0" destOrd="0" presId="urn:microsoft.com/office/officeart/2005/8/layout/default"/>
    <dgm:cxn modelId="{1D91CBAC-1888-43AA-9471-1DBFDAB69BF2}" type="presParOf" srcId="{72EB8A67-02B9-46FE-B0A8-FED3A91030AE}" destId="{AC67A420-D1B2-4535-B4AB-D892726BB243}" srcOrd="1" destOrd="0" presId="urn:microsoft.com/office/officeart/2005/8/layout/default"/>
    <dgm:cxn modelId="{6FE4EFD2-F415-4012-95CF-77D29F120B21}" type="presParOf" srcId="{72EB8A67-02B9-46FE-B0A8-FED3A91030AE}" destId="{A9C994AA-C90F-4FF1-9976-5CCAAB1E933A}" srcOrd="2" destOrd="0" presId="urn:microsoft.com/office/officeart/2005/8/layout/default"/>
    <dgm:cxn modelId="{CAFC1205-68D2-4C28-8E47-A69C4ACE3714}" type="presParOf" srcId="{72EB8A67-02B9-46FE-B0A8-FED3A91030AE}" destId="{465436D9-C080-4129-ADE6-1E6D2144C48C}" srcOrd="3" destOrd="0" presId="urn:microsoft.com/office/officeart/2005/8/layout/default"/>
    <dgm:cxn modelId="{BF3B8DC2-93DB-4A40-ACFA-61AEBF1F5D7A}" type="presParOf" srcId="{72EB8A67-02B9-46FE-B0A8-FED3A91030AE}" destId="{4EEF31FC-22B9-4101-8AF2-0EA2B0E80F9A}" srcOrd="4" destOrd="0" presId="urn:microsoft.com/office/officeart/2005/8/layout/default"/>
    <dgm:cxn modelId="{866F83D9-8C40-4294-809F-40DA0E03EC32}" type="presParOf" srcId="{72EB8A67-02B9-46FE-B0A8-FED3A91030AE}" destId="{7A91F2E5-5C2A-43C4-AE7C-231EBA9EDA29}" srcOrd="5" destOrd="0" presId="urn:microsoft.com/office/officeart/2005/8/layout/default"/>
    <dgm:cxn modelId="{0FA6F99A-1065-4CD6-9FBF-2D008B0A3B5B}" type="presParOf" srcId="{72EB8A67-02B9-46FE-B0A8-FED3A91030AE}" destId="{2C067CBB-AC7A-48EC-AACA-AB233A290E26}" srcOrd="6" destOrd="0" presId="urn:microsoft.com/office/officeart/2005/8/layout/default"/>
    <dgm:cxn modelId="{43B1479A-D29A-4768-8ED6-1F2626EEFB04}" type="presParOf" srcId="{72EB8A67-02B9-46FE-B0A8-FED3A91030AE}" destId="{2C9332E4-B253-45A9-852F-5DC97F0B40D2}" srcOrd="7" destOrd="0" presId="urn:microsoft.com/office/officeart/2005/8/layout/default"/>
    <dgm:cxn modelId="{8ACA16FA-ED60-4974-BBA7-FE6E83E88C28}" type="presParOf" srcId="{72EB8A67-02B9-46FE-B0A8-FED3A91030AE}" destId="{3B5A9A71-9429-4A89-9696-67F0E4B721A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8287265-9E7F-4DDE-A774-1A3FC96D704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58DAA38-E3CB-43D2-BCE7-DB5BA896BAFC}">
      <dgm:prSet custT="1"/>
      <dgm:spPr/>
      <dgm:t>
        <a:bodyPr/>
        <a:lstStyle/>
        <a:p>
          <a:pPr marL="273050" lvl="0" indent="-273050" algn="just" defTabSz="914400" rtl="0" eaLnBrk="1" fontAlgn="base" latinLnBrk="0" hangingPunct="1">
            <a:lnSpc>
              <a:spcPct val="90000"/>
            </a:lnSpc>
            <a:spcBef>
              <a:spcPts val="575"/>
            </a:spcBef>
            <a:spcAft>
              <a:spcPct val="0"/>
            </a:spcAft>
            <a:buClr>
              <a:srgbClr val="D34817"/>
            </a:buClr>
            <a:buSzPct val="85000"/>
            <a:buFont typeface="Wingdings" panose="05000000000000000000" pitchFamily="2" charset="2"/>
            <a:buNone/>
            <a:defRPr/>
          </a:pPr>
          <a:r>
            <a:rPr lang="en-US" sz="1400" b="1" kern="1200" dirty="0">
              <a:solidFill>
                <a:prstClr val="black"/>
              </a:solidFill>
              <a:latin typeface="Rockwell" panose="02060603020205020403" pitchFamily="18" charset="0"/>
              <a:ea typeface="Gungsuh" panose="02030600000101010101" pitchFamily="18" charset="-127"/>
              <a:cs typeface="Calibri" panose="020F0502020204030204" pitchFamily="34" charset="0"/>
            </a:rPr>
            <a:t>NIFFS is intended to provide a coordinated long-term direction for interest-free finance in Ethiopia.</a:t>
          </a:r>
        </a:p>
      </dgm:t>
    </dgm:pt>
    <dgm:pt modelId="{547C6052-0306-4EFB-B817-38B4D6764BD0}" type="parTrans" cxnId="{60D0025B-E4A3-433F-9786-FF713B0CDF62}">
      <dgm:prSet/>
      <dgm:spPr/>
      <dgm:t>
        <a:bodyPr/>
        <a:lstStyle/>
        <a:p>
          <a:endParaRPr lang="en-US"/>
        </a:p>
      </dgm:t>
    </dgm:pt>
    <dgm:pt modelId="{A9DA4265-6443-489A-B364-D15AEEF8EDF5}" type="sibTrans" cxnId="{60D0025B-E4A3-433F-9786-FF713B0CDF62}">
      <dgm:prSet/>
      <dgm:spPr/>
      <dgm:t>
        <a:bodyPr/>
        <a:lstStyle/>
        <a:p>
          <a:endParaRPr lang="en-US"/>
        </a:p>
      </dgm:t>
    </dgm:pt>
    <dgm:pt modelId="{0CB79292-B654-424B-A3BF-FF37100D822C}">
      <dgm:prSet custT="1"/>
      <dgm:spPr/>
      <dgm:t>
        <a:bodyPr/>
        <a:lstStyle/>
        <a:p>
          <a:pPr marL="273050" lvl="0" indent="-273050" algn="just" defTabSz="914400" rtl="0" eaLnBrk="1" fontAlgn="base" latinLnBrk="0" hangingPunct="1">
            <a:lnSpc>
              <a:spcPct val="90000"/>
            </a:lnSpc>
            <a:spcBef>
              <a:spcPts val="575"/>
            </a:spcBef>
            <a:spcAft>
              <a:spcPct val="0"/>
            </a:spcAft>
            <a:buClr>
              <a:srgbClr val="D34817"/>
            </a:buClr>
            <a:buSzPct val="85000"/>
            <a:buFont typeface="Wingdings" panose="05000000000000000000" pitchFamily="2" charset="2"/>
            <a:buNone/>
            <a:defRPr/>
          </a:pPr>
          <a:r>
            <a:rPr lang="en-US" sz="1400" b="1" kern="1200" dirty="0">
              <a:solidFill>
                <a:prstClr val="black"/>
              </a:solidFill>
              <a:latin typeface="Rockwell" panose="02060603020205020403" pitchFamily="18" charset="0"/>
              <a:ea typeface="Gungsuh" panose="02030600000101010101" pitchFamily="18" charset="-127"/>
              <a:cs typeface="Calibri" panose="020F0502020204030204" pitchFamily="34" charset="0"/>
            </a:rPr>
            <a:t>2026 validation discussions emphasized financial inclusion, savings mobilization, access to finance, private-sector growth and economic modernization.</a:t>
          </a:r>
        </a:p>
      </dgm:t>
    </dgm:pt>
    <dgm:pt modelId="{60599B1C-2AB4-4331-A90A-8C399174F357}" type="parTrans" cxnId="{F1C12C59-69EA-4424-9599-D41016FC906B}">
      <dgm:prSet/>
      <dgm:spPr/>
      <dgm:t>
        <a:bodyPr/>
        <a:lstStyle/>
        <a:p>
          <a:endParaRPr lang="en-US"/>
        </a:p>
      </dgm:t>
    </dgm:pt>
    <dgm:pt modelId="{14CF4B6D-6232-4C46-AC83-63AB73D5ABB0}" type="sibTrans" cxnId="{F1C12C59-69EA-4424-9599-D41016FC906B}">
      <dgm:prSet/>
      <dgm:spPr/>
      <dgm:t>
        <a:bodyPr/>
        <a:lstStyle/>
        <a:p>
          <a:endParaRPr lang="en-US"/>
        </a:p>
      </dgm:t>
    </dgm:pt>
    <dgm:pt modelId="{43B11C20-CA99-4B00-8C20-A35BBAF89A74}">
      <dgm:prSet custT="1"/>
      <dgm:spPr/>
      <dgm:t>
        <a:bodyPr/>
        <a:lstStyle/>
        <a:p>
          <a:pPr marL="273050" lvl="0" indent="-273050" algn="just" defTabSz="914400" rtl="0" eaLnBrk="1" fontAlgn="base" latinLnBrk="0" hangingPunct="1">
            <a:lnSpc>
              <a:spcPct val="90000"/>
            </a:lnSpc>
            <a:spcBef>
              <a:spcPts val="575"/>
            </a:spcBef>
            <a:spcAft>
              <a:spcPct val="0"/>
            </a:spcAft>
            <a:buClr>
              <a:srgbClr val="D34817"/>
            </a:buClr>
            <a:buSzPct val="85000"/>
            <a:buFont typeface="Wingdings" panose="05000000000000000000" pitchFamily="2" charset="2"/>
            <a:buNone/>
            <a:defRPr/>
          </a:pPr>
          <a:r>
            <a:rPr lang="en-US" sz="1400" b="1" kern="1200" dirty="0">
              <a:solidFill>
                <a:prstClr val="black"/>
              </a:solidFill>
              <a:latin typeface="Rockwell" panose="02060603020205020403" pitchFamily="18" charset="0"/>
              <a:ea typeface="Gungsuh" panose="02030600000101010101" pitchFamily="18" charset="-127"/>
              <a:cs typeface="Calibri" panose="020F0502020204030204" pitchFamily="34" charset="0"/>
            </a:rPr>
            <a:t>The strategy discussion also highlights the need for legal/regulatory alignment, implementation sequencing and capacity building.</a:t>
          </a:r>
        </a:p>
      </dgm:t>
    </dgm:pt>
    <dgm:pt modelId="{A8198C8C-E178-4945-8AA0-E0AD32DD6A31}" type="parTrans" cxnId="{515B077E-762F-4668-9AF4-5CB579A50F78}">
      <dgm:prSet/>
      <dgm:spPr/>
      <dgm:t>
        <a:bodyPr/>
        <a:lstStyle/>
        <a:p>
          <a:endParaRPr lang="en-US"/>
        </a:p>
      </dgm:t>
    </dgm:pt>
    <dgm:pt modelId="{1E32B613-92C9-4D61-8D15-AA993FAB68EE}" type="sibTrans" cxnId="{515B077E-762F-4668-9AF4-5CB579A50F78}">
      <dgm:prSet/>
      <dgm:spPr/>
      <dgm:t>
        <a:bodyPr/>
        <a:lstStyle/>
        <a:p>
          <a:endParaRPr lang="en-US"/>
        </a:p>
      </dgm:t>
    </dgm:pt>
    <dgm:pt modelId="{3316E554-9AAF-4572-B994-530C61AB676D}">
      <dgm:prSet custT="1"/>
      <dgm:spPr/>
      <dgm:t>
        <a:bodyPr/>
        <a:lstStyle/>
        <a:p>
          <a:pPr marL="273050" lvl="0" indent="-273050" algn="just" defTabSz="914400" rtl="0" eaLnBrk="1" fontAlgn="base" latinLnBrk="0" hangingPunct="1">
            <a:lnSpc>
              <a:spcPct val="90000"/>
            </a:lnSpc>
            <a:spcBef>
              <a:spcPts val="575"/>
            </a:spcBef>
            <a:spcAft>
              <a:spcPct val="0"/>
            </a:spcAft>
            <a:buClr>
              <a:srgbClr val="D34817"/>
            </a:buClr>
            <a:buSzPct val="85000"/>
            <a:buFont typeface="Wingdings" panose="05000000000000000000" pitchFamily="2" charset="2"/>
            <a:buNone/>
            <a:defRPr/>
          </a:pPr>
          <a:r>
            <a:rPr lang="en-US" sz="1400" b="1" kern="1200" dirty="0">
              <a:solidFill>
                <a:prstClr val="black"/>
              </a:solidFill>
              <a:latin typeface="Rockwell" panose="02060603020205020403" pitchFamily="18" charset="0"/>
              <a:ea typeface="Gungsuh" panose="02030600000101010101" pitchFamily="18" charset="-127"/>
              <a:cs typeface="Calibri" panose="020F0502020204030204" pitchFamily="34" charset="0"/>
            </a:rPr>
            <a:t>Implementation will require coordination among regulators, financial institutions, government bodies, industry, fintechs, academia and development partners.</a:t>
          </a:r>
        </a:p>
      </dgm:t>
    </dgm:pt>
    <dgm:pt modelId="{68926808-AB1A-40BB-A953-522752801602}" type="parTrans" cxnId="{71D339FE-9F25-40AC-937B-5A7C9E855A5A}">
      <dgm:prSet/>
      <dgm:spPr/>
      <dgm:t>
        <a:bodyPr/>
        <a:lstStyle/>
        <a:p>
          <a:endParaRPr lang="en-US"/>
        </a:p>
      </dgm:t>
    </dgm:pt>
    <dgm:pt modelId="{9B1F5156-2775-4CE7-B4C8-B3C9A5014C0C}" type="sibTrans" cxnId="{71D339FE-9F25-40AC-937B-5A7C9E855A5A}">
      <dgm:prSet/>
      <dgm:spPr/>
      <dgm:t>
        <a:bodyPr/>
        <a:lstStyle/>
        <a:p>
          <a:endParaRPr lang="en-US"/>
        </a:p>
      </dgm:t>
    </dgm:pt>
    <dgm:pt modelId="{B1C64ED7-1338-47FF-AD03-E01061849C31}">
      <dgm:prSet custT="1"/>
      <dgm:spPr/>
      <dgm:t>
        <a:bodyPr/>
        <a:lstStyle/>
        <a:p>
          <a:pPr marL="273050" indent="-273050" algn="just" defTabSz="914400" rtl="0" eaLnBrk="1" fontAlgn="base" latinLnBrk="0" hangingPunct="1">
            <a:lnSpc>
              <a:spcPct val="90000"/>
            </a:lnSpc>
            <a:spcBef>
              <a:spcPts val="575"/>
            </a:spcBef>
            <a:spcAft>
              <a:spcPct val="0"/>
            </a:spcAft>
            <a:buClr>
              <a:srgbClr val="D34817"/>
            </a:buClr>
            <a:buSzPct val="85000"/>
            <a:buFont typeface="Wingdings" panose="05000000000000000000" pitchFamily="2" charset="2"/>
            <a:buChar char="q"/>
            <a:defRPr/>
          </a:pPr>
          <a:r>
            <a:rPr lang="en-GB" sz="1400" b="1" kern="1200" dirty="0">
              <a:solidFill>
                <a:schemeClr val="tx1"/>
              </a:solidFill>
              <a:latin typeface="Rockwell" panose="02060603020205020403" pitchFamily="18" charset="0"/>
              <a:ea typeface="Gungsuh" panose="02030600000101010101" pitchFamily="18" charset="-127"/>
              <a:cs typeface="Calibri" panose="020F0502020204030204" pitchFamily="34" charset="0"/>
            </a:rPr>
            <a:t>Given the substantial demand for IFF in Ethiopia and its potential to contribute to financial inclusion and other socio-economic objectives, comprehensive NIFFS development is underway. </a:t>
          </a:r>
          <a:endParaRPr lang="en-US" sz="1400" b="1" kern="1200" dirty="0">
            <a:solidFill>
              <a:schemeClr val="tx1"/>
            </a:solidFill>
            <a:latin typeface="Rockwell" panose="02060603020205020403" pitchFamily="18" charset="0"/>
            <a:ea typeface="Gungsuh" panose="02030600000101010101" pitchFamily="18" charset="-127"/>
            <a:cs typeface="Calibri" panose="020F0502020204030204" pitchFamily="34" charset="0"/>
          </a:endParaRPr>
        </a:p>
      </dgm:t>
    </dgm:pt>
    <dgm:pt modelId="{A4BFCE64-3F96-4ADC-B5F1-6E1143372620}" type="parTrans" cxnId="{A17372F1-6BA0-44EC-8D31-4831A3E8EEEB}">
      <dgm:prSet/>
      <dgm:spPr/>
      <dgm:t>
        <a:bodyPr/>
        <a:lstStyle/>
        <a:p>
          <a:endParaRPr lang="en-US"/>
        </a:p>
      </dgm:t>
    </dgm:pt>
    <dgm:pt modelId="{44AD3CDE-6495-46C0-9889-262E5FA3054C}" type="sibTrans" cxnId="{A17372F1-6BA0-44EC-8D31-4831A3E8EEEB}">
      <dgm:prSet/>
      <dgm:spPr/>
      <dgm:t>
        <a:bodyPr/>
        <a:lstStyle/>
        <a:p>
          <a:endParaRPr lang="en-US"/>
        </a:p>
      </dgm:t>
    </dgm:pt>
    <dgm:pt modelId="{31CD23B6-A2A6-4FC5-82A5-B09E38778C5C}" type="pres">
      <dgm:prSet presAssocID="{A8287265-9E7F-4DDE-A774-1A3FC96D7044}" presName="vert0" presStyleCnt="0">
        <dgm:presLayoutVars>
          <dgm:dir/>
          <dgm:animOne val="branch"/>
          <dgm:animLvl val="lvl"/>
        </dgm:presLayoutVars>
      </dgm:prSet>
      <dgm:spPr/>
    </dgm:pt>
    <dgm:pt modelId="{484203EE-9EFE-4E40-992A-733691651674}" type="pres">
      <dgm:prSet presAssocID="{B1C64ED7-1338-47FF-AD03-E01061849C31}" presName="thickLine" presStyleLbl="alignNode1" presStyleIdx="0" presStyleCnt="5"/>
      <dgm:spPr/>
    </dgm:pt>
    <dgm:pt modelId="{BB79D523-4863-48AC-B63D-D83C66AC5A25}" type="pres">
      <dgm:prSet presAssocID="{B1C64ED7-1338-47FF-AD03-E01061849C31}" presName="horz1" presStyleCnt="0"/>
      <dgm:spPr/>
    </dgm:pt>
    <dgm:pt modelId="{2B952380-AFD9-4173-912D-E2BBE6D85698}" type="pres">
      <dgm:prSet presAssocID="{B1C64ED7-1338-47FF-AD03-E01061849C31}" presName="tx1" presStyleLbl="revTx" presStyleIdx="0" presStyleCnt="5"/>
      <dgm:spPr/>
    </dgm:pt>
    <dgm:pt modelId="{4904D0C5-589D-48CC-843A-B4E3DB4F7230}" type="pres">
      <dgm:prSet presAssocID="{B1C64ED7-1338-47FF-AD03-E01061849C31}" presName="vert1" presStyleCnt="0"/>
      <dgm:spPr/>
    </dgm:pt>
    <dgm:pt modelId="{24163FF0-860D-4DA7-A40D-24E1E77346A1}" type="pres">
      <dgm:prSet presAssocID="{158DAA38-E3CB-43D2-BCE7-DB5BA896BAFC}" presName="thickLine" presStyleLbl="alignNode1" presStyleIdx="1" presStyleCnt="5"/>
      <dgm:spPr/>
    </dgm:pt>
    <dgm:pt modelId="{CA3DB6E8-429C-46EC-9608-34CC0D496BB1}" type="pres">
      <dgm:prSet presAssocID="{158DAA38-E3CB-43D2-BCE7-DB5BA896BAFC}" presName="horz1" presStyleCnt="0"/>
      <dgm:spPr/>
    </dgm:pt>
    <dgm:pt modelId="{00007B2B-1C5D-4ABC-B73D-42803245AFF3}" type="pres">
      <dgm:prSet presAssocID="{158DAA38-E3CB-43D2-BCE7-DB5BA896BAFC}" presName="tx1" presStyleLbl="revTx" presStyleIdx="1" presStyleCnt="5"/>
      <dgm:spPr/>
    </dgm:pt>
    <dgm:pt modelId="{C96202B0-F7ED-4EE6-BB63-A2448E041841}" type="pres">
      <dgm:prSet presAssocID="{158DAA38-E3CB-43D2-BCE7-DB5BA896BAFC}" presName="vert1" presStyleCnt="0"/>
      <dgm:spPr/>
    </dgm:pt>
    <dgm:pt modelId="{F815312D-7425-48E1-A7FA-96E2CEBBDE0B}" type="pres">
      <dgm:prSet presAssocID="{0CB79292-B654-424B-A3BF-FF37100D822C}" presName="thickLine" presStyleLbl="alignNode1" presStyleIdx="2" presStyleCnt="5"/>
      <dgm:spPr/>
    </dgm:pt>
    <dgm:pt modelId="{A9978B53-AB64-4ADD-8F2A-B2F6FDA29106}" type="pres">
      <dgm:prSet presAssocID="{0CB79292-B654-424B-A3BF-FF37100D822C}" presName="horz1" presStyleCnt="0"/>
      <dgm:spPr/>
    </dgm:pt>
    <dgm:pt modelId="{07BF9508-0D43-4AD2-B385-AA294B6223E8}" type="pres">
      <dgm:prSet presAssocID="{0CB79292-B654-424B-A3BF-FF37100D822C}" presName="tx1" presStyleLbl="revTx" presStyleIdx="2" presStyleCnt="5"/>
      <dgm:spPr/>
    </dgm:pt>
    <dgm:pt modelId="{5D25D942-9F6E-4B74-A209-BD6D370C1203}" type="pres">
      <dgm:prSet presAssocID="{0CB79292-B654-424B-A3BF-FF37100D822C}" presName="vert1" presStyleCnt="0"/>
      <dgm:spPr/>
    </dgm:pt>
    <dgm:pt modelId="{66F18962-9599-452D-8EF9-76859834D663}" type="pres">
      <dgm:prSet presAssocID="{43B11C20-CA99-4B00-8C20-A35BBAF89A74}" presName="thickLine" presStyleLbl="alignNode1" presStyleIdx="3" presStyleCnt="5"/>
      <dgm:spPr/>
    </dgm:pt>
    <dgm:pt modelId="{9D45D224-2B11-4B63-8D25-64031DF1B055}" type="pres">
      <dgm:prSet presAssocID="{43B11C20-CA99-4B00-8C20-A35BBAF89A74}" presName="horz1" presStyleCnt="0"/>
      <dgm:spPr/>
    </dgm:pt>
    <dgm:pt modelId="{0E84444C-69C7-462B-8383-B81A186AF758}" type="pres">
      <dgm:prSet presAssocID="{43B11C20-CA99-4B00-8C20-A35BBAF89A74}" presName="tx1" presStyleLbl="revTx" presStyleIdx="3" presStyleCnt="5"/>
      <dgm:spPr/>
    </dgm:pt>
    <dgm:pt modelId="{1394DC32-788B-40B2-8EA9-610ED1717F30}" type="pres">
      <dgm:prSet presAssocID="{43B11C20-CA99-4B00-8C20-A35BBAF89A74}" presName="vert1" presStyleCnt="0"/>
      <dgm:spPr/>
    </dgm:pt>
    <dgm:pt modelId="{56564D88-25A9-4B4D-A0DA-BD91291FF417}" type="pres">
      <dgm:prSet presAssocID="{3316E554-9AAF-4572-B994-530C61AB676D}" presName="thickLine" presStyleLbl="alignNode1" presStyleIdx="4" presStyleCnt="5"/>
      <dgm:spPr/>
    </dgm:pt>
    <dgm:pt modelId="{6540BBB1-4341-4797-9641-EC40B8043B7D}" type="pres">
      <dgm:prSet presAssocID="{3316E554-9AAF-4572-B994-530C61AB676D}" presName="horz1" presStyleCnt="0"/>
      <dgm:spPr/>
    </dgm:pt>
    <dgm:pt modelId="{9EF963B5-AA76-4BDB-BDB0-5B3869365856}" type="pres">
      <dgm:prSet presAssocID="{3316E554-9AAF-4572-B994-530C61AB676D}" presName="tx1" presStyleLbl="revTx" presStyleIdx="4" presStyleCnt="5"/>
      <dgm:spPr/>
    </dgm:pt>
    <dgm:pt modelId="{35C85B15-FC85-447C-B004-E9749BDFE555}" type="pres">
      <dgm:prSet presAssocID="{3316E554-9AAF-4572-B994-530C61AB676D}" presName="vert1" presStyleCnt="0"/>
      <dgm:spPr/>
    </dgm:pt>
  </dgm:ptLst>
  <dgm:cxnLst>
    <dgm:cxn modelId="{95703F2A-70C6-4F24-A2ED-63A80D4F2002}" type="presOf" srcId="{3316E554-9AAF-4572-B994-530C61AB676D}" destId="{9EF963B5-AA76-4BDB-BDB0-5B3869365856}" srcOrd="0" destOrd="0" presId="urn:microsoft.com/office/officeart/2008/layout/LinedList"/>
    <dgm:cxn modelId="{60D0025B-E4A3-433F-9786-FF713B0CDF62}" srcId="{A8287265-9E7F-4DDE-A774-1A3FC96D7044}" destId="{158DAA38-E3CB-43D2-BCE7-DB5BA896BAFC}" srcOrd="1" destOrd="0" parTransId="{547C6052-0306-4EFB-B817-38B4D6764BD0}" sibTransId="{A9DA4265-6443-489A-B364-D15AEEF8EDF5}"/>
    <dgm:cxn modelId="{96408048-DF37-4AB9-A665-90E5D10E5B6A}" type="presOf" srcId="{B1C64ED7-1338-47FF-AD03-E01061849C31}" destId="{2B952380-AFD9-4173-912D-E2BBE6D85698}" srcOrd="0" destOrd="0" presId="urn:microsoft.com/office/officeart/2008/layout/LinedList"/>
    <dgm:cxn modelId="{D570636C-8B35-45CC-917C-8B6DD3BA5742}" type="presOf" srcId="{A8287265-9E7F-4DDE-A774-1A3FC96D7044}" destId="{31CD23B6-A2A6-4FC5-82A5-B09E38778C5C}" srcOrd="0" destOrd="0" presId="urn:microsoft.com/office/officeart/2008/layout/LinedList"/>
    <dgm:cxn modelId="{62B2D951-D088-41A1-AE34-5068F81F9B0F}" type="presOf" srcId="{158DAA38-E3CB-43D2-BCE7-DB5BA896BAFC}" destId="{00007B2B-1C5D-4ABC-B73D-42803245AFF3}" srcOrd="0" destOrd="0" presId="urn:microsoft.com/office/officeart/2008/layout/LinedList"/>
    <dgm:cxn modelId="{F1C12C59-69EA-4424-9599-D41016FC906B}" srcId="{A8287265-9E7F-4DDE-A774-1A3FC96D7044}" destId="{0CB79292-B654-424B-A3BF-FF37100D822C}" srcOrd="2" destOrd="0" parTransId="{60599B1C-2AB4-4331-A90A-8C399174F357}" sibTransId="{14CF4B6D-6232-4C46-AC83-63AB73D5ABB0}"/>
    <dgm:cxn modelId="{515B077E-762F-4668-9AF4-5CB579A50F78}" srcId="{A8287265-9E7F-4DDE-A774-1A3FC96D7044}" destId="{43B11C20-CA99-4B00-8C20-A35BBAF89A74}" srcOrd="3" destOrd="0" parTransId="{A8198C8C-E178-4945-8AA0-E0AD32DD6A31}" sibTransId="{1E32B613-92C9-4D61-8D15-AA993FAB68EE}"/>
    <dgm:cxn modelId="{280AEAAF-9437-4FBA-948A-82532FDCB57E}" type="presOf" srcId="{43B11C20-CA99-4B00-8C20-A35BBAF89A74}" destId="{0E84444C-69C7-462B-8383-B81A186AF758}" srcOrd="0" destOrd="0" presId="urn:microsoft.com/office/officeart/2008/layout/LinedList"/>
    <dgm:cxn modelId="{B0FCF3D2-F2D0-44CA-A296-2C6E5301D547}" type="presOf" srcId="{0CB79292-B654-424B-A3BF-FF37100D822C}" destId="{07BF9508-0D43-4AD2-B385-AA294B6223E8}" srcOrd="0" destOrd="0" presId="urn:microsoft.com/office/officeart/2008/layout/LinedList"/>
    <dgm:cxn modelId="{A17372F1-6BA0-44EC-8D31-4831A3E8EEEB}" srcId="{A8287265-9E7F-4DDE-A774-1A3FC96D7044}" destId="{B1C64ED7-1338-47FF-AD03-E01061849C31}" srcOrd="0" destOrd="0" parTransId="{A4BFCE64-3F96-4ADC-B5F1-6E1143372620}" sibTransId="{44AD3CDE-6495-46C0-9889-262E5FA3054C}"/>
    <dgm:cxn modelId="{71D339FE-9F25-40AC-937B-5A7C9E855A5A}" srcId="{A8287265-9E7F-4DDE-A774-1A3FC96D7044}" destId="{3316E554-9AAF-4572-B994-530C61AB676D}" srcOrd="4" destOrd="0" parTransId="{68926808-AB1A-40BB-A953-522752801602}" sibTransId="{9B1F5156-2775-4CE7-B4C8-B3C9A5014C0C}"/>
    <dgm:cxn modelId="{C4235094-AD16-478F-9FCB-B97A893CA3CB}" type="presParOf" srcId="{31CD23B6-A2A6-4FC5-82A5-B09E38778C5C}" destId="{484203EE-9EFE-4E40-992A-733691651674}" srcOrd="0" destOrd="0" presId="urn:microsoft.com/office/officeart/2008/layout/LinedList"/>
    <dgm:cxn modelId="{EEA29978-D37F-4420-ABCB-80A58DE89587}" type="presParOf" srcId="{31CD23B6-A2A6-4FC5-82A5-B09E38778C5C}" destId="{BB79D523-4863-48AC-B63D-D83C66AC5A25}" srcOrd="1" destOrd="0" presId="urn:microsoft.com/office/officeart/2008/layout/LinedList"/>
    <dgm:cxn modelId="{AB6953E8-2529-4A18-9863-3A9D02FEDFC1}" type="presParOf" srcId="{BB79D523-4863-48AC-B63D-D83C66AC5A25}" destId="{2B952380-AFD9-4173-912D-E2BBE6D85698}" srcOrd="0" destOrd="0" presId="urn:microsoft.com/office/officeart/2008/layout/LinedList"/>
    <dgm:cxn modelId="{B4D867B6-D0E9-43A5-8EC8-F1DB6C2BFC5E}" type="presParOf" srcId="{BB79D523-4863-48AC-B63D-D83C66AC5A25}" destId="{4904D0C5-589D-48CC-843A-B4E3DB4F7230}" srcOrd="1" destOrd="0" presId="urn:microsoft.com/office/officeart/2008/layout/LinedList"/>
    <dgm:cxn modelId="{E88C9B85-8401-4127-AB8F-C3CDB6713DC8}" type="presParOf" srcId="{31CD23B6-A2A6-4FC5-82A5-B09E38778C5C}" destId="{24163FF0-860D-4DA7-A40D-24E1E77346A1}" srcOrd="2" destOrd="0" presId="urn:microsoft.com/office/officeart/2008/layout/LinedList"/>
    <dgm:cxn modelId="{6ECB51E4-E222-4E90-947A-7C0B2F5A7DD8}" type="presParOf" srcId="{31CD23B6-A2A6-4FC5-82A5-B09E38778C5C}" destId="{CA3DB6E8-429C-46EC-9608-34CC0D496BB1}" srcOrd="3" destOrd="0" presId="urn:microsoft.com/office/officeart/2008/layout/LinedList"/>
    <dgm:cxn modelId="{5BB5D223-527D-4FF9-A4BD-9D91345F22C7}" type="presParOf" srcId="{CA3DB6E8-429C-46EC-9608-34CC0D496BB1}" destId="{00007B2B-1C5D-4ABC-B73D-42803245AFF3}" srcOrd="0" destOrd="0" presId="urn:microsoft.com/office/officeart/2008/layout/LinedList"/>
    <dgm:cxn modelId="{CEDC0F58-E4A7-4227-964C-96895C401917}" type="presParOf" srcId="{CA3DB6E8-429C-46EC-9608-34CC0D496BB1}" destId="{C96202B0-F7ED-4EE6-BB63-A2448E041841}" srcOrd="1" destOrd="0" presId="urn:microsoft.com/office/officeart/2008/layout/LinedList"/>
    <dgm:cxn modelId="{9F585996-EA16-49E5-BA16-ECD5E39E5C6D}" type="presParOf" srcId="{31CD23B6-A2A6-4FC5-82A5-B09E38778C5C}" destId="{F815312D-7425-48E1-A7FA-96E2CEBBDE0B}" srcOrd="4" destOrd="0" presId="urn:microsoft.com/office/officeart/2008/layout/LinedList"/>
    <dgm:cxn modelId="{C2EE0BBA-18B8-492D-8405-6731F92F8829}" type="presParOf" srcId="{31CD23B6-A2A6-4FC5-82A5-B09E38778C5C}" destId="{A9978B53-AB64-4ADD-8F2A-B2F6FDA29106}" srcOrd="5" destOrd="0" presId="urn:microsoft.com/office/officeart/2008/layout/LinedList"/>
    <dgm:cxn modelId="{A60A91E3-3184-43AC-83F2-BD83A1DAADFC}" type="presParOf" srcId="{A9978B53-AB64-4ADD-8F2A-B2F6FDA29106}" destId="{07BF9508-0D43-4AD2-B385-AA294B6223E8}" srcOrd="0" destOrd="0" presId="urn:microsoft.com/office/officeart/2008/layout/LinedList"/>
    <dgm:cxn modelId="{CF1A85BA-790D-4E10-84BB-F5FDADE63BEE}" type="presParOf" srcId="{A9978B53-AB64-4ADD-8F2A-B2F6FDA29106}" destId="{5D25D942-9F6E-4B74-A209-BD6D370C1203}" srcOrd="1" destOrd="0" presId="urn:microsoft.com/office/officeart/2008/layout/LinedList"/>
    <dgm:cxn modelId="{C03D6B8D-86DB-479D-B59E-2C8DF84702B2}" type="presParOf" srcId="{31CD23B6-A2A6-4FC5-82A5-B09E38778C5C}" destId="{66F18962-9599-452D-8EF9-76859834D663}" srcOrd="6" destOrd="0" presId="urn:microsoft.com/office/officeart/2008/layout/LinedList"/>
    <dgm:cxn modelId="{2F61E40E-098D-486E-A3C1-BB95E6036814}" type="presParOf" srcId="{31CD23B6-A2A6-4FC5-82A5-B09E38778C5C}" destId="{9D45D224-2B11-4B63-8D25-64031DF1B055}" srcOrd="7" destOrd="0" presId="urn:microsoft.com/office/officeart/2008/layout/LinedList"/>
    <dgm:cxn modelId="{C2B71259-7BCE-45AC-966D-D5FE4D2602F9}" type="presParOf" srcId="{9D45D224-2B11-4B63-8D25-64031DF1B055}" destId="{0E84444C-69C7-462B-8383-B81A186AF758}" srcOrd="0" destOrd="0" presId="urn:microsoft.com/office/officeart/2008/layout/LinedList"/>
    <dgm:cxn modelId="{634224CB-D954-4B5D-AE2D-62FB60112549}" type="presParOf" srcId="{9D45D224-2B11-4B63-8D25-64031DF1B055}" destId="{1394DC32-788B-40B2-8EA9-610ED1717F30}" srcOrd="1" destOrd="0" presId="urn:microsoft.com/office/officeart/2008/layout/LinedList"/>
    <dgm:cxn modelId="{9ED972CD-3974-4E6F-8B0C-4B2F09BD083D}" type="presParOf" srcId="{31CD23B6-A2A6-4FC5-82A5-B09E38778C5C}" destId="{56564D88-25A9-4B4D-A0DA-BD91291FF417}" srcOrd="8" destOrd="0" presId="urn:microsoft.com/office/officeart/2008/layout/LinedList"/>
    <dgm:cxn modelId="{53DD21DF-13A5-4AD4-9143-428A84BA8EEC}" type="presParOf" srcId="{31CD23B6-A2A6-4FC5-82A5-B09E38778C5C}" destId="{6540BBB1-4341-4797-9641-EC40B8043B7D}" srcOrd="9" destOrd="0" presId="urn:microsoft.com/office/officeart/2008/layout/LinedList"/>
    <dgm:cxn modelId="{442FEC7F-77DA-4A45-87CD-04B7E6C9B758}" type="presParOf" srcId="{6540BBB1-4341-4797-9641-EC40B8043B7D}" destId="{9EF963B5-AA76-4BDB-BDB0-5B3869365856}" srcOrd="0" destOrd="0" presId="urn:microsoft.com/office/officeart/2008/layout/LinedList"/>
    <dgm:cxn modelId="{E6C0806D-388C-40FF-BDB3-7C7AB7CEB62E}" type="presParOf" srcId="{6540BBB1-4341-4797-9641-EC40B8043B7D}" destId="{35C85B15-FC85-447C-B004-E9749BDFE55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83EEA6B-4C29-4013-95D4-F906C035F4D2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E6F673-8D3A-4F1A-8CC1-5BF4DCCD0F77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/>
            <a:t>No. of full-fledged         IF banks: 4</a:t>
          </a:r>
          <a:endParaRPr lang="en-US" dirty="0"/>
        </a:p>
      </dgm:t>
    </dgm:pt>
    <dgm:pt modelId="{152E318D-37EF-4D32-9D92-FDD033520791}" type="parTrans" cxnId="{FCC44B45-20F4-4B40-91BD-5730C3CA494B}">
      <dgm:prSet/>
      <dgm:spPr/>
      <dgm:t>
        <a:bodyPr/>
        <a:lstStyle/>
        <a:p>
          <a:endParaRPr lang="en-US"/>
        </a:p>
      </dgm:t>
    </dgm:pt>
    <dgm:pt modelId="{E3E39416-406E-4BCF-9CBD-D40794FE5DB6}" type="sibTrans" cxnId="{FCC44B45-20F4-4B40-91BD-5730C3CA494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9B574E0-6774-4F3D-9F00-AC81B16577DA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/>
            <a:t>No of banks providing IFB through window: 24</a:t>
          </a:r>
          <a:endParaRPr lang="en-US" dirty="0"/>
        </a:p>
      </dgm:t>
    </dgm:pt>
    <dgm:pt modelId="{77E4366A-C09C-4F95-8198-E30B22CEC631}" type="parTrans" cxnId="{7CBD4959-7490-49DE-AE0C-1FD01BF949A8}">
      <dgm:prSet/>
      <dgm:spPr/>
      <dgm:t>
        <a:bodyPr/>
        <a:lstStyle/>
        <a:p>
          <a:endParaRPr lang="en-US"/>
        </a:p>
      </dgm:t>
    </dgm:pt>
    <dgm:pt modelId="{80EA2CE3-F703-4243-B4D8-3AC0657A4DA3}" type="sibTrans" cxnId="{7CBD4959-7490-49DE-AE0C-1FD01BF949A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C4DA6E4-256E-4280-99A6-05A2E4999B52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/>
            <a:t>Total deposit mobilized through IFB: ETB 567.1 Billion or USD 3.2B </a:t>
          </a:r>
          <a:endParaRPr lang="en-US" dirty="0"/>
        </a:p>
      </dgm:t>
    </dgm:pt>
    <dgm:pt modelId="{F94398F4-B4D1-4597-93C2-B06F2BF5FBA7}" type="parTrans" cxnId="{447010FA-91A8-4D1D-8D1F-0EC096411F02}">
      <dgm:prSet/>
      <dgm:spPr/>
      <dgm:t>
        <a:bodyPr/>
        <a:lstStyle/>
        <a:p>
          <a:endParaRPr lang="en-US"/>
        </a:p>
      </dgm:t>
    </dgm:pt>
    <dgm:pt modelId="{C35306EB-C90F-49EB-93EC-A059D16B9F8C}" type="sibTrans" cxnId="{447010FA-91A8-4D1D-8D1F-0EC096411F0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A9789F6-FA02-4BF0-82A0-6471088D1497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/>
            <a:t>No. of Deposit A/Cs:  33,037,3694 </a:t>
          </a:r>
          <a:endParaRPr lang="en-US" dirty="0"/>
        </a:p>
      </dgm:t>
    </dgm:pt>
    <dgm:pt modelId="{B1C0D7EF-6019-4373-89EB-7E34B70AF131}" type="parTrans" cxnId="{5B2DCF81-4D59-48C1-8EF9-F2887ACDED78}">
      <dgm:prSet/>
      <dgm:spPr/>
      <dgm:t>
        <a:bodyPr/>
        <a:lstStyle/>
        <a:p>
          <a:endParaRPr lang="en-US"/>
        </a:p>
      </dgm:t>
    </dgm:pt>
    <dgm:pt modelId="{EC4BF03B-033E-439F-BEA0-262AC77E116B}" type="sibTrans" cxnId="{5B2DCF81-4D59-48C1-8EF9-F2887ACDED7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9238502-FB95-467A-92DD-A626573E451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/>
            <a:t>Total IFB financing: ETB 237.2B  or USD 1.3B </a:t>
          </a:r>
          <a:endParaRPr lang="en-US" dirty="0"/>
        </a:p>
      </dgm:t>
    </dgm:pt>
    <dgm:pt modelId="{8218257C-C665-4629-BD2A-395415595C51}" type="parTrans" cxnId="{ABED2D27-C650-444A-9D36-D8065099FA19}">
      <dgm:prSet/>
      <dgm:spPr/>
      <dgm:t>
        <a:bodyPr/>
        <a:lstStyle/>
        <a:p>
          <a:endParaRPr lang="en-US"/>
        </a:p>
      </dgm:t>
    </dgm:pt>
    <dgm:pt modelId="{90FF925F-3ABA-47BA-AD29-D87EAE0E45CF}" type="sibTrans" cxnId="{ABED2D27-C650-444A-9D36-D8065099FA1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393748F-20CF-43A8-A856-2E831D8D5A2E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/>
            <a:t>No. of financing accounts: 86,074</a:t>
          </a:r>
          <a:endParaRPr lang="en-US" dirty="0"/>
        </a:p>
      </dgm:t>
    </dgm:pt>
    <dgm:pt modelId="{81E2EA78-1E8F-4A6C-BAAC-9F9B4F7A407A}" type="parTrans" cxnId="{4D0269F3-7C75-41D9-B820-35A62831FE61}">
      <dgm:prSet/>
      <dgm:spPr/>
      <dgm:t>
        <a:bodyPr/>
        <a:lstStyle/>
        <a:p>
          <a:endParaRPr lang="en-US"/>
        </a:p>
      </dgm:t>
    </dgm:pt>
    <dgm:pt modelId="{D5EED1CB-3288-475E-A010-2D138D595F5F}" type="sibTrans" cxnId="{4D0269F3-7C75-41D9-B820-35A62831FE61}">
      <dgm:prSet/>
      <dgm:spPr/>
      <dgm:t>
        <a:bodyPr/>
        <a:lstStyle/>
        <a:p>
          <a:endParaRPr lang="en-US"/>
        </a:p>
      </dgm:t>
    </dgm:pt>
    <dgm:pt modelId="{A1E1F8EE-CDFA-4C7D-BEED-1E26A0FEA8FC}" type="pres">
      <dgm:prSet presAssocID="{D83EEA6B-4C29-4013-95D4-F906C035F4D2}" presName="root" presStyleCnt="0">
        <dgm:presLayoutVars>
          <dgm:dir/>
          <dgm:resizeHandles val="exact"/>
        </dgm:presLayoutVars>
      </dgm:prSet>
      <dgm:spPr/>
    </dgm:pt>
    <dgm:pt modelId="{ABF63B49-11FD-4F21-A05E-04119B8D4F94}" type="pres">
      <dgm:prSet presAssocID="{D83EEA6B-4C29-4013-95D4-F906C035F4D2}" presName="container" presStyleCnt="0">
        <dgm:presLayoutVars>
          <dgm:dir/>
          <dgm:resizeHandles val="exact"/>
        </dgm:presLayoutVars>
      </dgm:prSet>
      <dgm:spPr/>
    </dgm:pt>
    <dgm:pt modelId="{15950D2D-3B62-4681-B057-6AD22699E092}" type="pres">
      <dgm:prSet presAssocID="{48E6F673-8D3A-4F1A-8CC1-5BF4DCCD0F77}" presName="compNode" presStyleCnt="0"/>
      <dgm:spPr/>
    </dgm:pt>
    <dgm:pt modelId="{9074C4E1-1D69-459D-9E32-7C8AE50BBB57}" type="pres">
      <dgm:prSet presAssocID="{48E6F673-8D3A-4F1A-8CC1-5BF4DCCD0F77}" presName="iconBgRect" presStyleLbl="bgShp" presStyleIdx="0" presStyleCnt="6"/>
      <dgm:spPr/>
    </dgm:pt>
    <dgm:pt modelId="{878C0EEB-7868-4FE8-90A0-F827AC9CCA56}" type="pres">
      <dgm:prSet presAssocID="{48E6F673-8D3A-4F1A-8CC1-5BF4DCCD0F77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83C9BB7A-FD5D-4C17-8847-5288FC2FAD4D}" type="pres">
      <dgm:prSet presAssocID="{48E6F673-8D3A-4F1A-8CC1-5BF4DCCD0F77}" presName="spaceRect" presStyleCnt="0"/>
      <dgm:spPr/>
    </dgm:pt>
    <dgm:pt modelId="{566B65FF-416B-4165-A1D4-D8E0783D7E9E}" type="pres">
      <dgm:prSet presAssocID="{48E6F673-8D3A-4F1A-8CC1-5BF4DCCD0F77}" presName="textRect" presStyleLbl="revTx" presStyleIdx="0" presStyleCnt="6">
        <dgm:presLayoutVars>
          <dgm:chMax val="1"/>
          <dgm:chPref val="1"/>
        </dgm:presLayoutVars>
      </dgm:prSet>
      <dgm:spPr/>
    </dgm:pt>
    <dgm:pt modelId="{07A8CC37-322A-4147-B52A-744D5D216D92}" type="pres">
      <dgm:prSet presAssocID="{E3E39416-406E-4BCF-9CBD-D40794FE5DB6}" presName="sibTrans" presStyleLbl="sibTrans2D1" presStyleIdx="0" presStyleCnt="0"/>
      <dgm:spPr/>
    </dgm:pt>
    <dgm:pt modelId="{482C18A9-4E1F-4A73-B65A-0A2BEA542AB5}" type="pres">
      <dgm:prSet presAssocID="{D9B574E0-6774-4F3D-9F00-AC81B16577DA}" presName="compNode" presStyleCnt="0"/>
      <dgm:spPr/>
    </dgm:pt>
    <dgm:pt modelId="{E36140D3-F19A-4522-9187-F92E29A619E0}" type="pres">
      <dgm:prSet presAssocID="{D9B574E0-6774-4F3D-9F00-AC81B16577DA}" presName="iconBgRect" presStyleLbl="bgShp" presStyleIdx="1" presStyleCnt="6"/>
      <dgm:spPr/>
    </dgm:pt>
    <dgm:pt modelId="{7B7E52B5-D71B-4093-B967-E4119EC349F3}" type="pres">
      <dgm:prSet presAssocID="{D9B574E0-6774-4F3D-9F00-AC81B16577DA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redit card"/>
        </a:ext>
      </dgm:extLst>
    </dgm:pt>
    <dgm:pt modelId="{633D8002-4EFE-4C8A-8362-F4C1B1B7DA8B}" type="pres">
      <dgm:prSet presAssocID="{D9B574E0-6774-4F3D-9F00-AC81B16577DA}" presName="spaceRect" presStyleCnt="0"/>
      <dgm:spPr/>
    </dgm:pt>
    <dgm:pt modelId="{E6EFC17B-F7E0-492B-9326-44B100EB11ED}" type="pres">
      <dgm:prSet presAssocID="{D9B574E0-6774-4F3D-9F00-AC81B16577DA}" presName="textRect" presStyleLbl="revTx" presStyleIdx="1" presStyleCnt="6">
        <dgm:presLayoutVars>
          <dgm:chMax val="1"/>
          <dgm:chPref val="1"/>
        </dgm:presLayoutVars>
      </dgm:prSet>
      <dgm:spPr/>
    </dgm:pt>
    <dgm:pt modelId="{BCB14F5C-034C-4A39-B3F4-0538A187D7FA}" type="pres">
      <dgm:prSet presAssocID="{80EA2CE3-F703-4243-B4D8-3AC0657A4DA3}" presName="sibTrans" presStyleLbl="sibTrans2D1" presStyleIdx="0" presStyleCnt="0"/>
      <dgm:spPr/>
    </dgm:pt>
    <dgm:pt modelId="{1D7A3B2C-A697-4518-9D58-CF1BBCDE82C4}" type="pres">
      <dgm:prSet presAssocID="{EC4DA6E4-256E-4280-99A6-05A2E4999B52}" presName="compNode" presStyleCnt="0"/>
      <dgm:spPr/>
    </dgm:pt>
    <dgm:pt modelId="{3E2F646A-0819-4724-9087-5473A7E45B48}" type="pres">
      <dgm:prSet presAssocID="{EC4DA6E4-256E-4280-99A6-05A2E4999B52}" presName="iconBgRect" presStyleLbl="bgShp" presStyleIdx="2" presStyleCnt="6"/>
      <dgm:spPr/>
    </dgm:pt>
    <dgm:pt modelId="{2E531696-1DE1-4BFC-9A17-3D32C33800EA}" type="pres">
      <dgm:prSet presAssocID="{EC4DA6E4-256E-4280-99A6-05A2E4999B52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Yuan"/>
        </a:ext>
      </dgm:extLst>
    </dgm:pt>
    <dgm:pt modelId="{1C6B4853-CA9C-4410-8F5E-A92BE27475FF}" type="pres">
      <dgm:prSet presAssocID="{EC4DA6E4-256E-4280-99A6-05A2E4999B52}" presName="spaceRect" presStyleCnt="0"/>
      <dgm:spPr/>
    </dgm:pt>
    <dgm:pt modelId="{E89DBEEB-9359-4880-BA5F-9C89DB1AC7B8}" type="pres">
      <dgm:prSet presAssocID="{EC4DA6E4-256E-4280-99A6-05A2E4999B52}" presName="textRect" presStyleLbl="revTx" presStyleIdx="2" presStyleCnt="6">
        <dgm:presLayoutVars>
          <dgm:chMax val="1"/>
          <dgm:chPref val="1"/>
        </dgm:presLayoutVars>
      </dgm:prSet>
      <dgm:spPr/>
    </dgm:pt>
    <dgm:pt modelId="{3CD9DECE-5091-4725-A837-C4F4B71B2F03}" type="pres">
      <dgm:prSet presAssocID="{C35306EB-C90F-49EB-93EC-A059D16B9F8C}" presName="sibTrans" presStyleLbl="sibTrans2D1" presStyleIdx="0" presStyleCnt="0"/>
      <dgm:spPr/>
    </dgm:pt>
    <dgm:pt modelId="{897389E6-3318-48C2-AB93-C5033B0D3297}" type="pres">
      <dgm:prSet presAssocID="{8A9789F6-FA02-4BF0-82A0-6471088D1497}" presName="compNode" presStyleCnt="0"/>
      <dgm:spPr/>
    </dgm:pt>
    <dgm:pt modelId="{89643E35-361F-4EB1-89D6-2BCE385DB735}" type="pres">
      <dgm:prSet presAssocID="{8A9789F6-FA02-4BF0-82A0-6471088D1497}" presName="iconBgRect" presStyleLbl="bgShp" presStyleIdx="3" presStyleCnt="6"/>
      <dgm:spPr/>
    </dgm:pt>
    <dgm:pt modelId="{942CBFC2-79D7-4044-9BF1-D10CD39E4E54}" type="pres">
      <dgm:prSet presAssocID="{8A9789F6-FA02-4BF0-82A0-6471088D1497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obber"/>
        </a:ext>
      </dgm:extLst>
    </dgm:pt>
    <dgm:pt modelId="{74E49E2E-1A3A-4ECC-9C5D-8CEB9193F4B1}" type="pres">
      <dgm:prSet presAssocID="{8A9789F6-FA02-4BF0-82A0-6471088D1497}" presName="spaceRect" presStyleCnt="0"/>
      <dgm:spPr/>
    </dgm:pt>
    <dgm:pt modelId="{E723C6AA-3AFC-4289-8AE5-38B0D22F8959}" type="pres">
      <dgm:prSet presAssocID="{8A9789F6-FA02-4BF0-82A0-6471088D1497}" presName="textRect" presStyleLbl="revTx" presStyleIdx="3" presStyleCnt="6">
        <dgm:presLayoutVars>
          <dgm:chMax val="1"/>
          <dgm:chPref val="1"/>
        </dgm:presLayoutVars>
      </dgm:prSet>
      <dgm:spPr/>
    </dgm:pt>
    <dgm:pt modelId="{A2D293B2-CBA2-46C5-9659-D27E100B715B}" type="pres">
      <dgm:prSet presAssocID="{EC4BF03B-033E-439F-BEA0-262AC77E116B}" presName="sibTrans" presStyleLbl="sibTrans2D1" presStyleIdx="0" presStyleCnt="0"/>
      <dgm:spPr/>
    </dgm:pt>
    <dgm:pt modelId="{4F6D5DA2-3812-4F25-93AA-8BAE9782827D}" type="pres">
      <dgm:prSet presAssocID="{E9238502-FB95-467A-92DD-A626573E451D}" presName="compNode" presStyleCnt="0"/>
      <dgm:spPr/>
    </dgm:pt>
    <dgm:pt modelId="{15CF299E-51CE-4915-8B40-52CAF78E0476}" type="pres">
      <dgm:prSet presAssocID="{E9238502-FB95-467A-92DD-A626573E451D}" presName="iconBgRect" presStyleLbl="bgShp" presStyleIdx="4" presStyleCnt="6"/>
      <dgm:spPr/>
    </dgm:pt>
    <dgm:pt modelId="{4016F6C6-E548-4DB6-BAAC-69B31307E622}" type="pres">
      <dgm:prSet presAssocID="{E9238502-FB95-467A-92DD-A626573E451D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DEF8D8E2-376F-4094-AE04-6A35BC11A589}" type="pres">
      <dgm:prSet presAssocID="{E9238502-FB95-467A-92DD-A626573E451D}" presName="spaceRect" presStyleCnt="0"/>
      <dgm:spPr/>
    </dgm:pt>
    <dgm:pt modelId="{AB03A24F-E280-43E8-B5F9-CCF60F8803B1}" type="pres">
      <dgm:prSet presAssocID="{E9238502-FB95-467A-92DD-A626573E451D}" presName="textRect" presStyleLbl="revTx" presStyleIdx="4" presStyleCnt="6">
        <dgm:presLayoutVars>
          <dgm:chMax val="1"/>
          <dgm:chPref val="1"/>
        </dgm:presLayoutVars>
      </dgm:prSet>
      <dgm:spPr/>
    </dgm:pt>
    <dgm:pt modelId="{F01A5F82-8C18-4474-B8DC-6CE623349D43}" type="pres">
      <dgm:prSet presAssocID="{90FF925F-3ABA-47BA-AD29-D87EAE0E45CF}" presName="sibTrans" presStyleLbl="sibTrans2D1" presStyleIdx="0" presStyleCnt="0"/>
      <dgm:spPr/>
    </dgm:pt>
    <dgm:pt modelId="{CFF12ED8-25DE-48C0-A0C8-670FD0914BD7}" type="pres">
      <dgm:prSet presAssocID="{D393748F-20CF-43A8-A856-2E831D8D5A2E}" presName="compNode" presStyleCnt="0"/>
      <dgm:spPr/>
    </dgm:pt>
    <dgm:pt modelId="{DEA15A08-0884-40B8-8598-820CADBDE38D}" type="pres">
      <dgm:prSet presAssocID="{D393748F-20CF-43A8-A856-2E831D8D5A2E}" presName="iconBgRect" presStyleLbl="bgShp" presStyleIdx="5" presStyleCnt="6"/>
      <dgm:spPr/>
    </dgm:pt>
    <dgm:pt modelId="{E44CFFAB-8DE6-41F7-B686-F78E2E2D1DE5}" type="pres">
      <dgm:prSet presAssocID="{D393748F-20CF-43A8-A856-2E831D8D5A2E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00AECE07-3ECB-4595-9EEF-5DE1AC271047}" type="pres">
      <dgm:prSet presAssocID="{D393748F-20CF-43A8-A856-2E831D8D5A2E}" presName="spaceRect" presStyleCnt="0"/>
      <dgm:spPr/>
    </dgm:pt>
    <dgm:pt modelId="{5A470965-C72B-44A9-8C09-F8184CF603B8}" type="pres">
      <dgm:prSet presAssocID="{D393748F-20CF-43A8-A856-2E831D8D5A2E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D52E2301-2BB5-45B3-8D4C-78406D1CF20B}" type="presOf" srcId="{8A9789F6-FA02-4BF0-82A0-6471088D1497}" destId="{E723C6AA-3AFC-4289-8AE5-38B0D22F8959}" srcOrd="0" destOrd="0" presId="urn:microsoft.com/office/officeart/2018/2/layout/IconCircleList"/>
    <dgm:cxn modelId="{6CC8C908-F493-4C13-B591-629D2C73EC9C}" type="presOf" srcId="{48E6F673-8D3A-4F1A-8CC1-5BF4DCCD0F77}" destId="{566B65FF-416B-4165-A1D4-D8E0783D7E9E}" srcOrd="0" destOrd="0" presId="urn:microsoft.com/office/officeart/2018/2/layout/IconCircleList"/>
    <dgm:cxn modelId="{4755080A-DBAA-4AA9-9A7D-0E99116BEB9E}" type="presOf" srcId="{90FF925F-3ABA-47BA-AD29-D87EAE0E45CF}" destId="{F01A5F82-8C18-4474-B8DC-6CE623349D43}" srcOrd="0" destOrd="0" presId="urn:microsoft.com/office/officeart/2018/2/layout/IconCircleList"/>
    <dgm:cxn modelId="{A63C6726-1C02-4C16-9D45-F8A4EF22EEA7}" type="presOf" srcId="{D83EEA6B-4C29-4013-95D4-F906C035F4D2}" destId="{A1E1F8EE-CDFA-4C7D-BEED-1E26A0FEA8FC}" srcOrd="0" destOrd="0" presId="urn:microsoft.com/office/officeart/2018/2/layout/IconCircleList"/>
    <dgm:cxn modelId="{ABED2D27-C650-444A-9D36-D8065099FA19}" srcId="{D83EEA6B-4C29-4013-95D4-F906C035F4D2}" destId="{E9238502-FB95-467A-92DD-A626573E451D}" srcOrd="4" destOrd="0" parTransId="{8218257C-C665-4629-BD2A-395415595C51}" sibTransId="{90FF925F-3ABA-47BA-AD29-D87EAE0E45CF}"/>
    <dgm:cxn modelId="{FCC44B45-20F4-4B40-91BD-5730C3CA494B}" srcId="{D83EEA6B-4C29-4013-95D4-F906C035F4D2}" destId="{48E6F673-8D3A-4F1A-8CC1-5BF4DCCD0F77}" srcOrd="0" destOrd="0" parTransId="{152E318D-37EF-4D32-9D92-FDD033520791}" sibTransId="{E3E39416-406E-4BCF-9CBD-D40794FE5DB6}"/>
    <dgm:cxn modelId="{8BE5F266-3116-45E4-9548-7FC912DCBBA2}" type="presOf" srcId="{D9B574E0-6774-4F3D-9F00-AC81B16577DA}" destId="{E6EFC17B-F7E0-492B-9326-44B100EB11ED}" srcOrd="0" destOrd="0" presId="urn:microsoft.com/office/officeart/2018/2/layout/IconCircleList"/>
    <dgm:cxn modelId="{51FA794A-1192-456E-B525-F63A01C328E7}" type="presOf" srcId="{80EA2CE3-F703-4243-B4D8-3AC0657A4DA3}" destId="{BCB14F5C-034C-4A39-B3F4-0538A187D7FA}" srcOrd="0" destOrd="0" presId="urn:microsoft.com/office/officeart/2018/2/layout/IconCircleList"/>
    <dgm:cxn modelId="{E35D416F-DC9E-4705-9DC7-328A612FC4EB}" type="presOf" srcId="{D393748F-20CF-43A8-A856-2E831D8D5A2E}" destId="{5A470965-C72B-44A9-8C09-F8184CF603B8}" srcOrd="0" destOrd="0" presId="urn:microsoft.com/office/officeart/2018/2/layout/IconCircleList"/>
    <dgm:cxn modelId="{E1B84F51-CFB4-442F-9576-233CED4CD46F}" type="presOf" srcId="{E9238502-FB95-467A-92DD-A626573E451D}" destId="{AB03A24F-E280-43E8-B5F9-CCF60F8803B1}" srcOrd="0" destOrd="0" presId="urn:microsoft.com/office/officeart/2018/2/layout/IconCircleList"/>
    <dgm:cxn modelId="{7CBD4959-7490-49DE-AE0C-1FD01BF949A8}" srcId="{D83EEA6B-4C29-4013-95D4-F906C035F4D2}" destId="{D9B574E0-6774-4F3D-9F00-AC81B16577DA}" srcOrd="1" destOrd="0" parTransId="{77E4366A-C09C-4F95-8198-E30B22CEC631}" sibTransId="{80EA2CE3-F703-4243-B4D8-3AC0657A4DA3}"/>
    <dgm:cxn modelId="{5B2DCF81-4D59-48C1-8EF9-F2887ACDED78}" srcId="{D83EEA6B-4C29-4013-95D4-F906C035F4D2}" destId="{8A9789F6-FA02-4BF0-82A0-6471088D1497}" srcOrd="3" destOrd="0" parTransId="{B1C0D7EF-6019-4373-89EB-7E34B70AF131}" sibTransId="{EC4BF03B-033E-439F-BEA0-262AC77E116B}"/>
    <dgm:cxn modelId="{10271083-1D68-4B8E-A545-D4C8113CDF13}" type="presOf" srcId="{C35306EB-C90F-49EB-93EC-A059D16B9F8C}" destId="{3CD9DECE-5091-4725-A837-C4F4B71B2F03}" srcOrd="0" destOrd="0" presId="urn:microsoft.com/office/officeart/2018/2/layout/IconCircleList"/>
    <dgm:cxn modelId="{D92903B9-1109-400B-96FE-CFED4647204E}" type="presOf" srcId="{EC4BF03B-033E-439F-BEA0-262AC77E116B}" destId="{A2D293B2-CBA2-46C5-9659-D27E100B715B}" srcOrd="0" destOrd="0" presId="urn:microsoft.com/office/officeart/2018/2/layout/IconCircleList"/>
    <dgm:cxn modelId="{80807ED9-33D2-44AD-B960-0D8C2B03D577}" type="presOf" srcId="{EC4DA6E4-256E-4280-99A6-05A2E4999B52}" destId="{E89DBEEB-9359-4880-BA5F-9C89DB1AC7B8}" srcOrd="0" destOrd="0" presId="urn:microsoft.com/office/officeart/2018/2/layout/IconCircleList"/>
    <dgm:cxn modelId="{4D0269F3-7C75-41D9-B820-35A62831FE61}" srcId="{D83EEA6B-4C29-4013-95D4-F906C035F4D2}" destId="{D393748F-20CF-43A8-A856-2E831D8D5A2E}" srcOrd="5" destOrd="0" parTransId="{81E2EA78-1E8F-4A6C-BAAC-9F9B4F7A407A}" sibTransId="{D5EED1CB-3288-475E-A010-2D138D595F5F}"/>
    <dgm:cxn modelId="{187800F7-FF4E-48C3-8880-B8CEDC6C7A74}" type="presOf" srcId="{E3E39416-406E-4BCF-9CBD-D40794FE5DB6}" destId="{07A8CC37-322A-4147-B52A-744D5D216D92}" srcOrd="0" destOrd="0" presId="urn:microsoft.com/office/officeart/2018/2/layout/IconCircleList"/>
    <dgm:cxn modelId="{447010FA-91A8-4D1D-8D1F-0EC096411F02}" srcId="{D83EEA6B-4C29-4013-95D4-F906C035F4D2}" destId="{EC4DA6E4-256E-4280-99A6-05A2E4999B52}" srcOrd="2" destOrd="0" parTransId="{F94398F4-B4D1-4597-93C2-B06F2BF5FBA7}" sibTransId="{C35306EB-C90F-49EB-93EC-A059D16B9F8C}"/>
    <dgm:cxn modelId="{0F00AF15-C46F-4F9E-B38C-C68369B451D3}" type="presParOf" srcId="{A1E1F8EE-CDFA-4C7D-BEED-1E26A0FEA8FC}" destId="{ABF63B49-11FD-4F21-A05E-04119B8D4F94}" srcOrd="0" destOrd="0" presId="urn:microsoft.com/office/officeart/2018/2/layout/IconCircleList"/>
    <dgm:cxn modelId="{C6B4CDD6-995B-486E-A972-2F7872C0925B}" type="presParOf" srcId="{ABF63B49-11FD-4F21-A05E-04119B8D4F94}" destId="{15950D2D-3B62-4681-B057-6AD22699E092}" srcOrd="0" destOrd="0" presId="urn:microsoft.com/office/officeart/2018/2/layout/IconCircleList"/>
    <dgm:cxn modelId="{C5A27D29-48E2-43D0-9D4E-EE2AE12FE0E3}" type="presParOf" srcId="{15950D2D-3B62-4681-B057-6AD22699E092}" destId="{9074C4E1-1D69-459D-9E32-7C8AE50BBB57}" srcOrd="0" destOrd="0" presId="urn:microsoft.com/office/officeart/2018/2/layout/IconCircleList"/>
    <dgm:cxn modelId="{1EBD6439-7F28-4930-8952-4F84C0EDEE9D}" type="presParOf" srcId="{15950D2D-3B62-4681-B057-6AD22699E092}" destId="{878C0EEB-7868-4FE8-90A0-F827AC9CCA56}" srcOrd="1" destOrd="0" presId="urn:microsoft.com/office/officeart/2018/2/layout/IconCircleList"/>
    <dgm:cxn modelId="{C9D9542C-5752-4C74-8DF6-323B88A136DE}" type="presParOf" srcId="{15950D2D-3B62-4681-B057-6AD22699E092}" destId="{83C9BB7A-FD5D-4C17-8847-5288FC2FAD4D}" srcOrd="2" destOrd="0" presId="urn:microsoft.com/office/officeart/2018/2/layout/IconCircleList"/>
    <dgm:cxn modelId="{34C119FE-9E7E-409D-9433-7CD2CB8FDD32}" type="presParOf" srcId="{15950D2D-3B62-4681-B057-6AD22699E092}" destId="{566B65FF-416B-4165-A1D4-D8E0783D7E9E}" srcOrd="3" destOrd="0" presId="urn:microsoft.com/office/officeart/2018/2/layout/IconCircleList"/>
    <dgm:cxn modelId="{EF22CE26-258F-43A3-B875-12180229EA58}" type="presParOf" srcId="{ABF63B49-11FD-4F21-A05E-04119B8D4F94}" destId="{07A8CC37-322A-4147-B52A-744D5D216D92}" srcOrd="1" destOrd="0" presId="urn:microsoft.com/office/officeart/2018/2/layout/IconCircleList"/>
    <dgm:cxn modelId="{E5F7B7C4-CC8F-4F05-8FDF-0E00C8D2F427}" type="presParOf" srcId="{ABF63B49-11FD-4F21-A05E-04119B8D4F94}" destId="{482C18A9-4E1F-4A73-B65A-0A2BEA542AB5}" srcOrd="2" destOrd="0" presId="urn:microsoft.com/office/officeart/2018/2/layout/IconCircleList"/>
    <dgm:cxn modelId="{7690E3A4-BA87-47A4-A5B6-3D1B86EB5DAD}" type="presParOf" srcId="{482C18A9-4E1F-4A73-B65A-0A2BEA542AB5}" destId="{E36140D3-F19A-4522-9187-F92E29A619E0}" srcOrd="0" destOrd="0" presId="urn:microsoft.com/office/officeart/2018/2/layout/IconCircleList"/>
    <dgm:cxn modelId="{FD3B99EB-6571-4556-9B36-4156B529E62F}" type="presParOf" srcId="{482C18A9-4E1F-4A73-B65A-0A2BEA542AB5}" destId="{7B7E52B5-D71B-4093-B967-E4119EC349F3}" srcOrd="1" destOrd="0" presId="urn:microsoft.com/office/officeart/2018/2/layout/IconCircleList"/>
    <dgm:cxn modelId="{099470C1-33D7-4261-9ACE-6B2ABFCB9A9F}" type="presParOf" srcId="{482C18A9-4E1F-4A73-B65A-0A2BEA542AB5}" destId="{633D8002-4EFE-4C8A-8362-F4C1B1B7DA8B}" srcOrd="2" destOrd="0" presId="urn:microsoft.com/office/officeart/2018/2/layout/IconCircleList"/>
    <dgm:cxn modelId="{22D7218F-C935-4F05-A408-AC12E8B6A66B}" type="presParOf" srcId="{482C18A9-4E1F-4A73-B65A-0A2BEA542AB5}" destId="{E6EFC17B-F7E0-492B-9326-44B100EB11ED}" srcOrd="3" destOrd="0" presId="urn:microsoft.com/office/officeart/2018/2/layout/IconCircleList"/>
    <dgm:cxn modelId="{E29ADAF0-FDF2-4554-84C4-CE798E011656}" type="presParOf" srcId="{ABF63B49-11FD-4F21-A05E-04119B8D4F94}" destId="{BCB14F5C-034C-4A39-B3F4-0538A187D7FA}" srcOrd="3" destOrd="0" presId="urn:microsoft.com/office/officeart/2018/2/layout/IconCircleList"/>
    <dgm:cxn modelId="{E73BC65B-F38D-48F8-BDD1-19D144DFA7CE}" type="presParOf" srcId="{ABF63B49-11FD-4F21-A05E-04119B8D4F94}" destId="{1D7A3B2C-A697-4518-9D58-CF1BBCDE82C4}" srcOrd="4" destOrd="0" presId="urn:microsoft.com/office/officeart/2018/2/layout/IconCircleList"/>
    <dgm:cxn modelId="{FBEB2C44-71D2-4197-9A7A-FD5D75D44743}" type="presParOf" srcId="{1D7A3B2C-A697-4518-9D58-CF1BBCDE82C4}" destId="{3E2F646A-0819-4724-9087-5473A7E45B48}" srcOrd="0" destOrd="0" presId="urn:microsoft.com/office/officeart/2018/2/layout/IconCircleList"/>
    <dgm:cxn modelId="{0597A4B7-13F6-443C-81CD-D9C9792C9713}" type="presParOf" srcId="{1D7A3B2C-A697-4518-9D58-CF1BBCDE82C4}" destId="{2E531696-1DE1-4BFC-9A17-3D32C33800EA}" srcOrd="1" destOrd="0" presId="urn:microsoft.com/office/officeart/2018/2/layout/IconCircleList"/>
    <dgm:cxn modelId="{558B0D15-8376-4303-AC5A-97E803DFE20E}" type="presParOf" srcId="{1D7A3B2C-A697-4518-9D58-CF1BBCDE82C4}" destId="{1C6B4853-CA9C-4410-8F5E-A92BE27475FF}" srcOrd="2" destOrd="0" presId="urn:microsoft.com/office/officeart/2018/2/layout/IconCircleList"/>
    <dgm:cxn modelId="{144AACF7-2B37-4367-AEC9-4BAD4F1BE9A6}" type="presParOf" srcId="{1D7A3B2C-A697-4518-9D58-CF1BBCDE82C4}" destId="{E89DBEEB-9359-4880-BA5F-9C89DB1AC7B8}" srcOrd="3" destOrd="0" presId="urn:microsoft.com/office/officeart/2018/2/layout/IconCircleList"/>
    <dgm:cxn modelId="{DC0597AF-827A-4CF4-9F14-3287D74F6519}" type="presParOf" srcId="{ABF63B49-11FD-4F21-A05E-04119B8D4F94}" destId="{3CD9DECE-5091-4725-A837-C4F4B71B2F03}" srcOrd="5" destOrd="0" presId="urn:microsoft.com/office/officeart/2018/2/layout/IconCircleList"/>
    <dgm:cxn modelId="{0E536C41-E9AC-4727-8D5B-5F34A119433D}" type="presParOf" srcId="{ABF63B49-11FD-4F21-A05E-04119B8D4F94}" destId="{897389E6-3318-48C2-AB93-C5033B0D3297}" srcOrd="6" destOrd="0" presId="urn:microsoft.com/office/officeart/2018/2/layout/IconCircleList"/>
    <dgm:cxn modelId="{379E9E76-DF57-4228-9572-59EAF298097A}" type="presParOf" srcId="{897389E6-3318-48C2-AB93-C5033B0D3297}" destId="{89643E35-361F-4EB1-89D6-2BCE385DB735}" srcOrd="0" destOrd="0" presId="urn:microsoft.com/office/officeart/2018/2/layout/IconCircleList"/>
    <dgm:cxn modelId="{86F74A75-D9C8-4A75-93D1-0DE2E1C8B84B}" type="presParOf" srcId="{897389E6-3318-48C2-AB93-C5033B0D3297}" destId="{942CBFC2-79D7-4044-9BF1-D10CD39E4E54}" srcOrd="1" destOrd="0" presId="urn:microsoft.com/office/officeart/2018/2/layout/IconCircleList"/>
    <dgm:cxn modelId="{713B093D-51C3-4CC2-8A58-299F91965A32}" type="presParOf" srcId="{897389E6-3318-48C2-AB93-C5033B0D3297}" destId="{74E49E2E-1A3A-4ECC-9C5D-8CEB9193F4B1}" srcOrd="2" destOrd="0" presId="urn:microsoft.com/office/officeart/2018/2/layout/IconCircleList"/>
    <dgm:cxn modelId="{58FBCA1C-2564-43A1-8A98-3EC72F30EE4B}" type="presParOf" srcId="{897389E6-3318-48C2-AB93-C5033B0D3297}" destId="{E723C6AA-3AFC-4289-8AE5-38B0D22F8959}" srcOrd="3" destOrd="0" presId="urn:microsoft.com/office/officeart/2018/2/layout/IconCircleList"/>
    <dgm:cxn modelId="{D2DC5E6B-9AC8-46EC-95CF-6DB1E1EC9B23}" type="presParOf" srcId="{ABF63B49-11FD-4F21-A05E-04119B8D4F94}" destId="{A2D293B2-CBA2-46C5-9659-D27E100B715B}" srcOrd="7" destOrd="0" presId="urn:microsoft.com/office/officeart/2018/2/layout/IconCircleList"/>
    <dgm:cxn modelId="{7ACD3273-BC3B-47EA-8396-CD629B8C89D4}" type="presParOf" srcId="{ABF63B49-11FD-4F21-A05E-04119B8D4F94}" destId="{4F6D5DA2-3812-4F25-93AA-8BAE9782827D}" srcOrd="8" destOrd="0" presId="urn:microsoft.com/office/officeart/2018/2/layout/IconCircleList"/>
    <dgm:cxn modelId="{044C73BE-30D0-46E5-9C9C-43F72A94F6B1}" type="presParOf" srcId="{4F6D5DA2-3812-4F25-93AA-8BAE9782827D}" destId="{15CF299E-51CE-4915-8B40-52CAF78E0476}" srcOrd="0" destOrd="0" presId="urn:microsoft.com/office/officeart/2018/2/layout/IconCircleList"/>
    <dgm:cxn modelId="{A9B0BD2E-F640-46B6-AAD1-F5A56930AC38}" type="presParOf" srcId="{4F6D5DA2-3812-4F25-93AA-8BAE9782827D}" destId="{4016F6C6-E548-4DB6-BAAC-69B31307E622}" srcOrd="1" destOrd="0" presId="urn:microsoft.com/office/officeart/2018/2/layout/IconCircleList"/>
    <dgm:cxn modelId="{E8FCC63F-9FDE-4B18-9DE5-0B07643250DD}" type="presParOf" srcId="{4F6D5DA2-3812-4F25-93AA-8BAE9782827D}" destId="{DEF8D8E2-376F-4094-AE04-6A35BC11A589}" srcOrd="2" destOrd="0" presId="urn:microsoft.com/office/officeart/2018/2/layout/IconCircleList"/>
    <dgm:cxn modelId="{C974FF05-E9FA-4B16-B416-C7C4D53BBE26}" type="presParOf" srcId="{4F6D5DA2-3812-4F25-93AA-8BAE9782827D}" destId="{AB03A24F-E280-43E8-B5F9-CCF60F8803B1}" srcOrd="3" destOrd="0" presId="urn:microsoft.com/office/officeart/2018/2/layout/IconCircleList"/>
    <dgm:cxn modelId="{E8A94C17-71E7-4010-A62A-F30486FDE6D8}" type="presParOf" srcId="{ABF63B49-11FD-4F21-A05E-04119B8D4F94}" destId="{F01A5F82-8C18-4474-B8DC-6CE623349D43}" srcOrd="9" destOrd="0" presId="urn:microsoft.com/office/officeart/2018/2/layout/IconCircleList"/>
    <dgm:cxn modelId="{B05955D2-51A8-4515-864B-F34DC0DCDA85}" type="presParOf" srcId="{ABF63B49-11FD-4F21-A05E-04119B8D4F94}" destId="{CFF12ED8-25DE-48C0-A0C8-670FD0914BD7}" srcOrd="10" destOrd="0" presId="urn:microsoft.com/office/officeart/2018/2/layout/IconCircleList"/>
    <dgm:cxn modelId="{EB99188F-41CB-43EF-A4ED-A2576A0EFFC9}" type="presParOf" srcId="{CFF12ED8-25DE-48C0-A0C8-670FD0914BD7}" destId="{DEA15A08-0884-40B8-8598-820CADBDE38D}" srcOrd="0" destOrd="0" presId="urn:microsoft.com/office/officeart/2018/2/layout/IconCircleList"/>
    <dgm:cxn modelId="{DA755275-F899-43F5-A560-FDAC3A3BEA80}" type="presParOf" srcId="{CFF12ED8-25DE-48C0-A0C8-670FD0914BD7}" destId="{E44CFFAB-8DE6-41F7-B686-F78E2E2D1DE5}" srcOrd="1" destOrd="0" presId="urn:microsoft.com/office/officeart/2018/2/layout/IconCircleList"/>
    <dgm:cxn modelId="{EA5493D0-FB83-4269-AFF1-663482C0892D}" type="presParOf" srcId="{CFF12ED8-25DE-48C0-A0C8-670FD0914BD7}" destId="{00AECE07-3ECB-4595-9EEF-5DE1AC271047}" srcOrd="2" destOrd="0" presId="urn:microsoft.com/office/officeart/2018/2/layout/IconCircleList"/>
    <dgm:cxn modelId="{313EDCC6-B464-40EB-8B50-D3EFF43775C2}" type="presParOf" srcId="{CFF12ED8-25DE-48C0-A0C8-670FD0914BD7}" destId="{5A470965-C72B-44A9-8C09-F8184CF603B8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F3BEEE0-5EDD-41D2-B194-119B0CFEA623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0DA321C-4942-4B02-9734-BAE5DF877BCF}">
      <dgm:prSet custT="1"/>
      <dgm:spPr/>
      <dgm:t>
        <a:bodyPr/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Finalize and implement NIFFS</a:t>
          </a:r>
          <a:endParaRPr lang="en-US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F602C703-EE97-47E8-9683-0A651E205AB1}" type="parTrans" cxnId="{4FC78B58-FBCE-4A7A-870E-ED3BAF2FCAEE}">
      <dgm:prSet/>
      <dgm:spPr/>
      <dgm:t>
        <a:bodyPr/>
        <a:lstStyle/>
        <a:p>
          <a:endParaRPr lang="en-US"/>
        </a:p>
      </dgm:t>
    </dgm:pt>
    <dgm:pt modelId="{840AB797-07A6-4D84-B693-371281DB9329}" type="sibTrans" cxnId="{4FC78B58-FBCE-4A7A-870E-ED3BAF2FCAEE}">
      <dgm:prSet/>
      <dgm:spPr/>
      <dgm:t>
        <a:bodyPr/>
        <a:lstStyle/>
        <a:p>
          <a:endParaRPr lang="en-US"/>
        </a:p>
      </dgm:t>
    </dgm:pt>
    <dgm:pt modelId="{51C6DB90-6615-4995-8613-01DD8A39022E}">
      <dgm:prSet custT="1"/>
      <dgm:spPr/>
      <dgm:t>
        <a:bodyPr/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Establishment of Central Sharia Advisory  Board and introduction of robust SGF.</a:t>
          </a:r>
          <a:endParaRPr lang="en-US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2E26FD6-A13D-479F-861A-5ED8E3251668}" type="parTrans" cxnId="{3C6536AC-B5B5-456C-A6F8-86C1C2B21959}">
      <dgm:prSet/>
      <dgm:spPr/>
      <dgm:t>
        <a:bodyPr/>
        <a:lstStyle/>
        <a:p>
          <a:endParaRPr lang="en-US"/>
        </a:p>
      </dgm:t>
    </dgm:pt>
    <dgm:pt modelId="{2EF4F2E3-40CE-4EFF-8811-60B7F6CBA783}" type="sibTrans" cxnId="{3C6536AC-B5B5-456C-A6F8-86C1C2B21959}">
      <dgm:prSet/>
      <dgm:spPr/>
      <dgm:t>
        <a:bodyPr/>
        <a:lstStyle/>
        <a:p>
          <a:endParaRPr lang="en-US"/>
        </a:p>
      </dgm:t>
    </dgm:pt>
    <dgm:pt modelId="{03AF42A8-9489-44BF-9DA4-5AAE96774128}">
      <dgm:prSet custT="1"/>
      <dgm:spPr/>
      <dgm:t>
        <a:bodyPr/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Developing and introduce distinct and customized regulatory framework</a:t>
          </a:r>
          <a:endParaRPr lang="en-US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CE0DD64B-4C48-4205-A0C9-2F22F074050A}" type="parTrans" cxnId="{1AA56675-0CB3-48EC-BFE3-BFF3FBF018A0}">
      <dgm:prSet/>
      <dgm:spPr/>
      <dgm:t>
        <a:bodyPr/>
        <a:lstStyle/>
        <a:p>
          <a:endParaRPr lang="en-US"/>
        </a:p>
      </dgm:t>
    </dgm:pt>
    <dgm:pt modelId="{923D7CC4-7E7F-444F-B15B-99BD8798EBDF}" type="sibTrans" cxnId="{1AA56675-0CB3-48EC-BFE3-BFF3FBF018A0}">
      <dgm:prSet/>
      <dgm:spPr/>
      <dgm:t>
        <a:bodyPr/>
        <a:lstStyle/>
        <a:p>
          <a:endParaRPr lang="en-US"/>
        </a:p>
      </dgm:t>
    </dgm:pt>
    <dgm:pt modelId="{64C5CDC2-17D2-4424-90A2-F50A23E1703F}">
      <dgm:prSet custT="1"/>
      <dgm:spPr/>
      <dgm:t>
        <a:bodyPr/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Introduce Shari’ah compliant  liquidity management  instruments e.g. discount window, lender-of-last-resort facilities, deposit insurance etc.</a:t>
          </a:r>
          <a:endParaRPr lang="en-US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EB9327EF-C374-4CB1-9DBC-127830864303}" type="parTrans" cxnId="{DF5B3F76-C71C-4B95-8A8F-276E9B6E8B34}">
      <dgm:prSet/>
      <dgm:spPr/>
      <dgm:t>
        <a:bodyPr/>
        <a:lstStyle/>
        <a:p>
          <a:endParaRPr lang="en-US"/>
        </a:p>
      </dgm:t>
    </dgm:pt>
    <dgm:pt modelId="{275257BE-2DDB-4E64-AC8D-E48C30ABB9C8}" type="sibTrans" cxnId="{DF5B3F76-C71C-4B95-8A8F-276E9B6E8B34}">
      <dgm:prSet/>
      <dgm:spPr/>
      <dgm:t>
        <a:bodyPr/>
        <a:lstStyle/>
        <a:p>
          <a:endParaRPr lang="en-US"/>
        </a:p>
      </dgm:t>
    </dgm:pt>
    <dgm:pt modelId="{7CCE3FD1-553F-45A9-BAD2-99CA5F9B1CBB}">
      <dgm:prSet custT="1"/>
      <dgm:spPr/>
      <dgm:t>
        <a:bodyPr/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Development of adequate human capital with knowledge and relevant skills in IFB Business and  supervision </a:t>
          </a:r>
          <a:endParaRPr lang="en-US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01503B6E-6EDF-4F9E-B177-8AA76B72B7AF}" type="parTrans" cxnId="{A4B5CA24-757A-4230-B594-54913443DA58}">
      <dgm:prSet/>
      <dgm:spPr/>
      <dgm:t>
        <a:bodyPr/>
        <a:lstStyle/>
        <a:p>
          <a:endParaRPr lang="en-US"/>
        </a:p>
      </dgm:t>
    </dgm:pt>
    <dgm:pt modelId="{35C85D86-1E44-49DD-B076-AEBAFD92B2D6}" type="sibTrans" cxnId="{A4B5CA24-757A-4230-B594-54913443DA58}">
      <dgm:prSet/>
      <dgm:spPr/>
      <dgm:t>
        <a:bodyPr/>
        <a:lstStyle/>
        <a:p>
          <a:endParaRPr lang="en-US"/>
        </a:p>
      </dgm:t>
    </dgm:pt>
    <dgm:pt modelId="{948A49F8-3543-47EC-A65F-BE945F3EF2F8}">
      <dgm:prSet custT="1"/>
      <dgm:spPr/>
      <dgm:t>
        <a:bodyPr/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Strengthen Islamic interbank </a:t>
          </a:r>
          <a:r>
            <a:rPr lang="en-GB" sz="14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markets.Explore</a:t>
          </a:r>
          <a:r>
            <a:rPr lang="en-GB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Sukuk and other Islamic capital-market instruments.</a:t>
          </a:r>
          <a:endParaRPr lang="en-US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497FD120-CDFC-430B-92A6-2B7CC23D525C}" type="parTrans" cxnId="{E3A7326C-98FA-4EC3-BB52-7DF32487B402}">
      <dgm:prSet/>
      <dgm:spPr/>
      <dgm:t>
        <a:bodyPr/>
        <a:lstStyle/>
        <a:p>
          <a:endParaRPr lang="en-US"/>
        </a:p>
      </dgm:t>
    </dgm:pt>
    <dgm:pt modelId="{2BAA7234-E7F8-40BC-BAD4-D4320E83544C}" type="sibTrans" cxnId="{E3A7326C-98FA-4EC3-BB52-7DF32487B402}">
      <dgm:prSet/>
      <dgm:spPr/>
      <dgm:t>
        <a:bodyPr/>
        <a:lstStyle/>
        <a:p>
          <a:endParaRPr lang="en-US"/>
        </a:p>
      </dgm:t>
    </dgm:pt>
    <dgm:pt modelId="{3F38D37E-5199-4581-884B-C5A976A01C44}" type="pres">
      <dgm:prSet presAssocID="{5F3BEEE0-5EDD-41D2-B194-119B0CFEA623}" presName="root" presStyleCnt="0">
        <dgm:presLayoutVars>
          <dgm:dir/>
          <dgm:resizeHandles val="exact"/>
        </dgm:presLayoutVars>
      </dgm:prSet>
      <dgm:spPr/>
    </dgm:pt>
    <dgm:pt modelId="{FB3045B5-B438-412A-80D3-0633601A1B70}" type="pres">
      <dgm:prSet presAssocID="{60DA321C-4942-4B02-9734-BAE5DF877BCF}" presName="compNode" presStyleCnt="0"/>
      <dgm:spPr/>
    </dgm:pt>
    <dgm:pt modelId="{76458421-A63A-485E-9E0E-DA8F94064928}" type="pres">
      <dgm:prSet presAssocID="{60DA321C-4942-4B02-9734-BAE5DF877BCF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EACCAA24-E44C-4232-A118-6C950410AD0C}" type="pres">
      <dgm:prSet presAssocID="{60DA321C-4942-4B02-9734-BAE5DF877BCF}" presName="spaceRect" presStyleCnt="0"/>
      <dgm:spPr/>
    </dgm:pt>
    <dgm:pt modelId="{0F3F2ABF-C010-49F4-9A25-125DFB9DB613}" type="pres">
      <dgm:prSet presAssocID="{60DA321C-4942-4B02-9734-BAE5DF877BCF}" presName="textRect" presStyleLbl="revTx" presStyleIdx="0" presStyleCnt="6">
        <dgm:presLayoutVars>
          <dgm:chMax val="1"/>
          <dgm:chPref val="1"/>
        </dgm:presLayoutVars>
      </dgm:prSet>
      <dgm:spPr/>
    </dgm:pt>
    <dgm:pt modelId="{0EEFB00E-8E22-4B8C-9DC3-554849F254DA}" type="pres">
      <dgm:prSet presAssocID="{840AB797-07A6-4D84-B693-371281DB9329}" presName="sibTrans" presStyleCnt="0"/>
      <dgm:spPr/>
    </dgm:pt>
    <dgm:pt modelId="{2C01CD9B-C588-4811-913D-3F2DC1659F3C}" type="pres">
      <dgm:prSet presAssocID="{51C6DB90-6615-4995-8613-01DD8A39022E}" presName="compNode" presStyleCnt="0"/>
      <dgm:spPr/>
    </dgm:pt>
    <dgm:pt modelId="{7F0E19A3-AFBA-4248-BE4C-E04B371B1F1B}" type="pres">
      <dgm:prSet presAssocID="{51C6DB90-6615-4995-8613-01DD8A39022E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AB6929DE-DA99-4A0B-81BB-65F167249694}" type="pres">
      <dgm:prSet presAssocID="{51C6DB90-6615-4995-8613-01DD8A39022E}" presName="spaceRect" presStyleCnt="0"/>
      <dgm:spPr/>
    </dgm:pt>
    <dgm:pt modelId="{0E2487ED-68B9-405B-BF5B-D06D8B905771}" type="pres">
      <dgm:prSet presAssocID="{51C6DB90-6615-4995-8613-01DD8A39022E}" presName="textRect" presStyleLbl="revTx" presStyleIdx="1" presStyleCnt="6">
        <dgm:presLayoutVars>
          <dgm:chMax val="1"/>
          <dgm:chPref val="1"/>
        </dgm:presLayoutVars>
      </dgm:prSet>
      <dgm:spPr/>
    </dgm:pt>
    <dgm:pt modelId="{00016DC3-88B2-492A-82F9-3C069E1BED17}" type="pres">
      <dgm:prSet presAssocID="{2EF4F2E3-40CE-4EFF-8811-60B7F6CBA783}" presName="sibTrans" presStyleCnt="0"/>
      <dgm:spPr/>
    </dgm:pt>
    <dgm:pt modelId="{DD9C4852-9A31-43B2-9D8F-2F25DF897366}" type="pres">
      <dgm:prSet presAssocID="{03AF42A8-9489-44BF-9DA4-5AAE96774128}" presName="compNode" presStyleCnt="0"/>
      <dgm:spPr/>
    </dgm:pt>
    <dgm:pt modelId="{2AF97640-7EAE-41A1-95BD-0243F78AFD7C}" type="pres">
      <dgm:prSet presAssocID="{03AF42A8-9489-44BF-9DA4-5AAE96774128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8F8A5517-D358-472F-9399-7617F5DB703D}" type="pres">
      <dgm:prSet presAssocID="{03AF42A8-9489-44BF-9DA4-5AAE96774128}" presName="spaceRect" presStyleCnt="0"/>
      <dgm:spPr/>
    </dgm:pt>
    <dgm:pt modelId="{CE383CC4-9C1F-4414-BB22-F6AA72819C57}" type="pres">
      <dgm:prSet presAssocID="{03AF42A8-9489-44BF-9DA4-5AAE96774128}" presName="textRect" presStyleLbl="revTx" presStyleIdx="2" presStyleCnt="6">
        <dgm:presLayoutVars>
          <dgm:chMax val="1"/>
          <dgm:chPref val="1"/>
        </dgm:presLayoutVars>
      </dgm:prSet>
      <dgm:spPr/>
    </dgm:pt>
    <dgm:pt modelId="{CD0F29A3-D88F-4077-BC47-3679767D7A6D}" type="pres">
      <dgm:prSet presAssocID="{923D7CC4-7E7F-444F-B15B-99BD8798EBDF}" presName="sibTrans" presStyleCnt="0"/>
      <dgm:spPr/>
    </dgm:pt>
    <dgm:pt modelId="{77E7F2EA-6369-4542-9787-049EE2D94654}" type="pres">
      <dgm:prSet presAssocID="{7CCE3FD1-553F-45A9-BAD2-99CA5F9B1CBB}" presName="compNode" presStyleCnt="0"/>
      <dgm:spPr/>
    </dgm:pt>
    <dgm:pt modelId="{B58732F1-B2DD-4B34-8286-755F5CC34B09}" type="pres">
      <dgm:prSet presAssocID="{7CCE3FD1-553F-45A9-BAD2-99CA5F9B1CBB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7D877DD4-EDCC-458A-B3DF-D7654C23F338}" type="pres">
      <dgm:prSet presAssocID="{7CCE3FD1-553F-45A9-BAD2-99CA5F9B1CBB}" presName="spaceRect" presStyleCnt="0"/>
      <dgm:spPr/>
    </dgm:pt>
    <dgm:pt modelId="{F9EBC6BA-3281-404A-AB41-A1BA9EFE4815}" type="pres">
      <dgm:prSet presAssocID="{7CCE3FD1-553F-45A9-BAD2-99CA5F9B1CBB}" presName="textRect" presStyleLbl="revTx" presStyleIdx="3" presStyleCnt="6">
        <dgm:presLayoutVars>
          <dgm:chMax val="1"/>
          <dgm:chPref val="1"/>
        </dgm:presLayoutVars>
      </dgm:prSet>
      <dgm:spPr/>
    </dgm:pt>
    <dgm:pt modelId="{FD2104F1-F40F-491A-9120-9AFF96B40A33}" type="pres">
      <dgm:prSet presAssocID="{35C85D86-1E44-49DD-B076-AEBAFD92B2D6}" presName="sibTrans" presStyleCnt="0"/>
      <dgm:spPr/>
    </dgm:pt>
    <dgm:pt modelId="{264D5017-030B-4CA6-A214-FA1444598B7A}" type="pres">
      <dgm:prSet presAssocID="{64C5CDC2-17D2-4424-90A2-F50A23E1703F}" presName="compNode" presStyleCnt="0"/>
      <dgm:spPr/>
    </dgm:pt>
    <dgm:pt modelId="{47AAD438-98D4-40FD-BE3F-8A438AB573AF}" type="pres">
      <dgm:prSet presAssocID="{64C5CDC2-17D2-4424-90A2-F50A23E1703F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 Check"/>
        </a:ext>
      </dgm:extLst>
    </dgm:pt>
    <dgm:pt modelId="{6478BEDA-6740-4A36-B9EF-BB268530B535}" type="pres">
      <dgm:prSet presAssocID="{64C5CDC2-17D2-4424-90A2-F50A23E1703F}" presName="spaceRect" presStyleCnt="0"/>
      <dgm:spPr/>
    </dgm:pt>
    <dgm:pt modelId="{E99C91BB-0AE7-48C2-B068-3B3805242A6D}" type="pres">
      <dgm:prSet presAssocID="{64C5CDC2-17D2-4424-90A2-F50A23E1703F}" presName="textRect" presStyleLbl="revTx" presStyleIdx="4" presStyleCnt="6">
        <dgm:presLayoutVars>
          <dgm:chMax val="1"/>
          <dgm:chPref val="1"/>
        </dgm:presLayoutVars>
      </dgm:prSet>
      <dgm:spPr/>
    </dgm:pt>
    <dgm:pt modelId="{068B894A-2BB4-4A42-BADC-F2D39FE3DD9D}" type="pres">
      <dgm:prSet presAssocID="{275257BE-2DDB-4E64-AC8D-E48C30ABB9C8}" presName="sibTrans" presStyleCnt="0"/>
      <dgm:spPr/>
    </dgm:pt>
    <dgm:pt modelId="{E83DCF3C-F22C-45C4-B22F-18C8F105A048}" type="pres">
      <dgm:prSet presAssocID="{948A49F8-3543-47EC-A65F-BE945F3EF2F8}" presName="compNode" presStyleCnt="0"/>
      <dgm:spPr/>
    </dgm:pt>
    <dgm:pt modelId="{88252E90-B1DF-4886-B93F-2C50B30B77EA}" type="pres">
      <dgm:prSet presAssocID="{948A49F8-3543-47EC-A65F-BE945F3EF2F8}" presName="iconRect" presStyleLbl="node1" presStyleIdx="5" presStyleCnt="6"/>
      <dgm:spPr>
        <a:ln>
          <a:noFill/>
        </a:ln>
      </dgm:spPr>
    </dgm:pt>
    <dgm:pt modelId="{F74C9307-0489-4232-8FC2-B4A63CCB964C}" type="pres">
      <dgm:prSet presAssocID="{948A49F8-3543-47EC-A65F-BE945F3EF2F8}" presName="spaceRect" presStyleCnt="0"/>
      <dgm:spPr/>
    </dgm:pt>
    <dgm:pt modelId="{215FBC25-EC54-4D10-B9B7-3F75F16B57DD}" type="pres">
      <dgm:prSet presAssocID="{948A49F8-3543-47EC-A65F-BE945F3EF2F8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A4B5CA24-757A-4230-B594-54913443DA58}" srcId="{5F3BEEE0-5EDD-41D2-B194-119B0CFEA623}" destId="{7CCE3FD1-553F-45A9-BAD2-99CA5F9B1CBB}" srcOrd="3" destOrd="0" parTransId="{01503B6E-6EDF-4F9E-B177-8AA76B72B7AF}" sibTransId="{35C85D86-1E44-49DD-B076-AEBAFD92B2D6}"/>
    <dgm:cxn modelId="{500A0F2F-C11F-44EF-995C-27C1051E4DB4}" type="presOf" srcId="{5F3BEEE0-5EDD-41D2-B194-119B0CFEA623}" destId="{3F38D37E-5199-4581-884B-C5A976A01C44}" srcOrd="0" destOrd="0" presId="urn:microsoft.com/office/officeart/2018/2/layout/IconLabelList"/>
    <dgm:cxn modelId="{FD62EA3A-250F-464D-A7C9-63D70C5D0866}" type="presOf" srcId="{51C6DB90-6615-4995-8613-01DD8A39022E}" destId="{0E2487ED-68B9-405B-BF5B-D06D8B905771}" srcOrd="0" destOrd="0" presId="urn:microsoft.com/office/officeart/2018/2/layout/IconLabelList"/>
    <dgm:cxn modelId="{E3A7326C-98FA-4EC3-BB52-7DF32487B402}" srcId="{5F3BEEE0-5EDD-41D2-B194-119B0CFEA623}" destId="{948A49F8-3543-47EC-A65F-BE945F3EF2F8}" srcOrd="5" destOrd="0" parTransId="{497FD120-CDFC-430B-92A6-2B7CC23D525C}" sibTransId="{2BAA7234-E7F8-40BC-BAD4-D4320E83544C}"/>
    <dgm:cxn modelId="{1AA56675-0CB3-48EC-BFE3-BFF3FBF018A0}" srcId="{5F3BEEE0-5EDD-41D2-B194-119B0CFEA623}" destId="{03AF42A8-9489-44BF-9DA4-5AAE96774128}" srcOrd="2" destOrd="0" parTransId="{CE0DD64B-4C48-4205-A0C9-2F22F074050A}" sibTransId="{923D7CC4-7E7F-444F-B15B-99BD8798EBDF}"/>
    <dgm:cxn modelId="{DF5B3F76-C71C-4B95-8A8F-276E9B6E8B34}" srcId="{5F3BEEE0-5EDD-41D2-B194-119B0CFEA623}" destId="{64C5CDC2-17D2-4424-90A2-F50A23E1703F}" srcOrd="4" destOrd="0" parTransId="{EB9327EF-C374-4CB1-9DBC-127830864303}" sibTransId="{275257BE-2DDB-4E64-AC8D-E48C30ABB9C8}"/>
    <dgm:cxn modelId="{4FC78B58-FBCE-4A7A-870E-ED3BAF2FCAEE}" srcId="{5F3BEEE0-5EDD-41D2-B194-119B0CFEA623}" destId="{60DA321C-4942-4B02-9734-BAE5DF877BCF}" srcOrd="0" destOrd="0" parTransId="{F602C703-EE97-47E8-9683-0A651E205AB1}" sibTransId="{840AB797-07A6-4D84-B693-371281DB9329}"/>
    <dgm:cxn modelId="{5CAF307E-52E5-41AC-A3C0-43B3111D7CB7}" type="presOf" srcId="{64C5CDC2-17D2-4424-90A2-F50A23E1703F}" destId="{E99C91BB-0AE7-48C2-B068-3B3805242A6D}" srcOrd="0" destOrd="0" presId="urn:microsoft.com/office/officeart/2018/2/layout/IconLabelList"/>
    <dgm:cxn modelId="{0B477D95-E207-4E2A-9528-AA94949DA30B}" type="presOf" srcId="{60DA321C-4942-4B02-9734-BAE5DF877BCF}" destId="{0F3F2ABF-C010-49F4-9A25-125DFB9DB613}" srcOrd="0" destOrd="0" presId="urn:microsoft.com/office/officeart/2018/2/layout/IconLabelList"/>
    <dgm:cxn modelId="{62BF0E9F-9462-4146-B3E5-E50719579B35}" type="presOf" srcId="{03AF42A8-9489-44BF-9DA4-5AAE96774128}" destId="{CE383CC4-9C1F-4414-BB22-F6AA72819C57}" srcOrd="0" destOrd="0" presId="urn:microsoft.com/office/officeart/2018/2/layout/IconLabelList"/>
    <dgm:cxn modelId="{3C6536AC-B5B5-456C-A6F8-86C1C2B21959}" srcId="{5F3BEEE0-5EDD-41D2-B194-119B0CFEA623}" destId="{51C6DB90-6615-4995-8613-01DD8A39022E}" srcOrd="1" destOrd="0" parTransId="{02E26FD6-A13D-479F-861A-5ED8E3251668}" sibTransId="{2EF4F2E3-40CE-4EFF-8811-60B7F6CBA783}"/>
    <dgm:cxn modelId="{2B63CAEE-CC60-4BD0-8A73-BDF64ABD96E5}" type="presOf" srcId="{948A49F8-3543-47EC-A65F-BE945F3EF2F8}" destId="{215FBC25-EC54-4D10-B9B7-3F75F16B57DD}" srcOrd="0" destOrd="0" presId="urn:microsoft.com/office/officeart/2018/2/layout/IconLabelList"/>
    <dgm:cxn modelId="{C5ADB8FF-2C2A-4432-A9BE-844328CAE8A4}" type="presOf" srcId="{7CCE3FD1-553F-45A9-BAD2-99CA5F9B1CBB}" destId="{F9EBC6BA-3281-404A-AB41-A1BA9EFE4815}" srcOrd="0" destOrd="0" presId="urn:microsoft.com/office/officeart/2018/2/layout/IconLabelList"/>
    <dgm:cxn modelId="{3E30B351-9FAF-496D-A8E6-CA38F070E5A0}" type="presParOf" srcId="{3F38D37E-5199-4581-884B-C5A976A01C44}" destId="{FB3045B5-B438-412A-80D3-0633601A1B70}" srcOrd="0" destOrd="0" presId="urn:microsoft.com/office/officeart/2018/2/layout/IconLabelList"/>
    <dgm:cxn modelId="{7BC21B04-6805-4D40-8634-662807CFBBB8}" type="presParOf" srcId="{FB3045B5-B438-412A-80D3-0633601A1B70}" destId="{76458421-A63A-485E-9E0E-DA8F94064928}" srcOrd="0" destOrd="0" presId="urn:microsoft.com/office/officeart/2018/2/layout/IconLabelList"/>
    <dgm:cxn modelId="{C1E2841A-4AC2-482F-8111-1408EE239A42}" type="presParOf" srcId="{FB3045B5-B438-412A-80D3-0633601A1B70}" destId="{EACCAA24-E44C-4232-A118-6C950410AD0C}" srcOrd="1" destOrd="0" presId="urn:microsoft.com/office/officeart/2018/2/layout/IconLabelList"/>
    <dgm:cxn modelId="{B22115F8-7643-40BC-AEF4-2F8D0F7CAA5D}" type="presParOf" srcId="{FB3045B5-B438-412A-80D3-0633601A1B70}" destId="{0F3F2ABF-C010-49F4-9A25-125DFB9DB613}" srcOrd="2" destOrd="0" presId="urn:microsoft.com/office/officeart/2018/2/layout/IconLabelList"/>
    <dgm:cxn modelId="{C049752F-BC14-4BF9-BDD0-5B73FED1283C}" type="presParOf" srcId="{3F38D37E-5199-4581-884B-C5A976A01C44}" destId="{0EEFB00E-8E22-4B8C-9DC3-554849F254DA}" srcOrd="1" destOrd="0" presId="urn:microsoft.com/office/officeart/2018/2/layout/IconLabelList"/>
    <dgm:cxn modelId="{38A017B3-4FB5-461B-93C9-69FB88628D23}" type="presParOf" srcId="{3F38D37E-5199-4581-884B-C5A976A01C44}" destId="{2C01CD9B-C588-4811-913D-3F2DC1659F3C}" srcOrd="2" destOrd="0" presId="urn:microsoft.com/office/officeart/2018/2/layout/IconLabelList"/>
    <dgm:cxn modelId="{40420056-BFB4-4255-8560-58D4FFDDA002}" type="presParOf" srcId="{2C01CD9B-C588-4811-913D-3F2DC1659F3C}" destId="{7F0E19A3-AFBA-4248-BE4C-E04B371B1F1B}" srcOrd="0" destOrd="0" presId="urn:microsoft.com/office/officeart/2018/2/layout/IconLabelList"/>
    <dgm:cxn modelId="{7B2A2B5E-BE6D-4ABD-8895-4735D30167DC}" type="presParOf" srcId="{2C01CD9B-C588-4811-913D-3F2DC1659F3C}" destId="{AB6929DE-DA99-4A0B-81BB-65F167249694}" srcOrd="1" destOrd="0" presId="urn:microsoft.com/office/officeart/2018/2/layout/IconLabelList"/>
    <dgm:cxn modelId="{86852C9B-8EB9-45A1-9A09-C57D634ED3AF}" type="presParOf" srcId="{2C01CD9B-C588-4811-913D-3F2DC1659F3C}" destId="{0E2487ED-68B9-405B-BF5B-D06D8B905771}" srcOrd="2" destOrd="0" presId="urn:microsoft.com/office/officeart/2018/2/layout/IconLabelList"/>
    <dgm:cxn modelId="{2B4C9D6F-143F-4C76-8558-805BA5CC1FF1}" type="presParOf" srcId="{3F38D37E-5199-4581-884B-C5A976A01C44}" destId="{00016DC3-88B2-492A-82F9-3C069E1BED17}" srcOrd="3" destOrd="0" presId="urn:microsoft.com/office/officeart/2018/2/layout/IconLabelList"/>
    <dgm:cxn modelId="{2EC83DB8-583F-499C-BF5C-F90E63AFB5D4}" type="presParOf" srcId="{3F38D37E-5199-4581-884B-C5A976A01C44}" destId="{DD9C4852-9A31-43B2-9D8F-2F25DF897366}" srcOrd="4" destOrd="0" presId="urn:microsoft.com/office/officeart/2018/2/layout/IconLabelList"/>
    <dgm:cxn modelId="{172B8CFE-8460-48EB-ADED-5A577AAA0E7D}" type="presParOf" srcId="{DD9C4852-9A31-43B2-9D8F-2F25DF897366}" destId="{2AF97640-7EAE-41A1-95BD-0243F78AFD7C}" srcOrd="0" destOrd="0" presId="urn:microsoft.com/office/officeart/2018/2/layout/IconLabelList"/>
    <dgm:cxn modelId="{1F428C3D-5B9C-4215-A542-ACF046905398}" type="presParOf" srcId="{DD9C4852-9A31-43B2-9D8F-2F25DF897366}" destId="{8F8A5517-D358-472F-9399-7617F5DB703D}" srcOrd="1" destOrd="0" presId="urn:microsoft.com/office/officeart/2018/2/layout/IconLabelList"/>
    <dgm:cxn modelId="{2E82DBE0-967B-482B-8A2F-83E884944FCB}" type="presParOf" srcId="{DD9C4852-9A31-43B2-9D8F-2F25DF897366}" destId="{CE383CC4-9C1F-4414-BB22-F6AA72819C57}" srcOrd="2" destOrd="0" presId="urn:microsoft.com/office/officeart/2018/2/layout/IconLabelList"/>
    <dgm:cxn modelId="{AA1A2CF7-BD62-4535-A669-66354D5D8A5F}" type="presParOf" srcId="{3F38D37E-5199-4581-884B-C5A976A01C44}" destId="{CD0F29A3-D88F-4077-BC47-3679767D7A6D}" srcOrd="5" destOrd="0" presId="urn:microsoft.com/office/officeart/2018/2/layout/IconLabelList"/>
    <dgm:cxn modelId="{46A24B3C-2910-43E7-9FA5-205A5B85149E}" type="presParOf" srcId="{3F38D37E-5199-4581-884B-C5A976A01C44}" destId="{77E7F2EA-6369-4542-9787-049EE2D94654}" srcOrd="6" destOrd="0" presId="urn:microsoft.com/office/officeart/2018/2/layout/IconLabelList"/>
    <dgm:cxn modelId="{F2390D54-A609-43C8-8E4E-35CAC788F949}" type="presParOf" srcId="{77E7F2EA-6369-4542-9787-049EE2D94654}" destId="{B58732F1-B2DD-4B34-8286-755F5CC34B09}" srcOrd="0" destOrd="0" presId="urn:microsoft.com/office/officeart/2018/2/layout/IconLabelList"/>
    <dgm:cxn modelId="{F385BC80-6E76-4ACC-AFFD-588C624D1EE4}" type="presParOf" srcId="{77E7F2EA-6369-4542-9787-049EE2D94654}" destId="{7D877DD4-EDCC-458A-B3DF-D7654C23F338}" srcOrd="1" destOrd="0" presId="urn:microsoft.com/office/officeart/2018/2/layout/IconLabelList"/>
    <dgm:cxn modelId="{4BB0C940-8F84-476B-9C5B-786FE3CD253E}" type="presParOf" srcId="{77E7F2EA-6369-4542-9787-049EE2D94654}" destId="{F9EBC6BA-3281-404A-AB41-A1BA9EFE4815}" srcOrd="2" destOrd="0" presId="urn:microsoft.com/office/officeart/2018/2/layout/IconLabelList"/>
    <dgm:cxn modelId="{796D0513-9A1F-4F5A-9416-ECB29DF2B151}" type="presParOf" srcId="{3F38D37E-5199-4581-884B-C5A976A01C44}" destId="{FD2104F1-F40F-491A-9120-9AFF96B40A33}" srcOrd="7" destOrd="0" presId="urn:microsoft.com/office/officeart/2018/2/layout/IconLabelList"/>
    <dgm:cxn modelId="{06579383-5710-4BD2-88A0-BE2A0ECF19FF}" type="presParOf" srcId="{3F38D37E-5199-4581-884B-C5A976A01C44}" destId="{264D5017-030B-4CA6-A214-FA1444598B7A}" srcOrd="8" destOrd="0" presId="urn:microsoft.com/office/officeart/2018/2/layout/IconLabelList"/>
    <dgm:cxn modelId="{C8BDFB3E-3ED9-42F2-AD32-395122DF9A94}" type="presParOf" srcId="{264D5017-030B-4CA6-A214-FA1444598B7A}" destId="{47AAD438-98D4-40FD-BE3F-8A438AB573AF}" srcOrd="0" destOrd="0" presId="urn:microsoft.com/office/officeart/2018/2/layout/IconLabelList"/>
    <dgm:cxn modelId="{8088BD74-21D3-4D69-A0D5-ECC4BFFCE607}" type="presParOf" srcId="{264D5017-030B-4CA6-A214-FA1444598B7A}" destId="{6478BEDA-6740-4A36-B9EF-BB268530B535}" srcOrd="1" destOrd="0" presId="urn:microsoft.com/office/officeart/2018/2/layout/IconLabelList"/>
    <dgm:cxn modelId="{B4B3960D-CE56-45C3-907C-EA93FF8F8C74}" type="presParOf" srcId="{264D5017-030B-4CA6-A214-FA1444598B7A}" destId="{E99C91BB-0AE7-48C2-B068-3B3805242A6D}" srcOrd="2" destOrd="0" presId="urn:microsoft.com/office/officeart/2018/2/layout/IconLabelList"/>
    <dgm:cxn modelId="{707FE4DC-EC6D-46B8-BDD2-86B4344DA3EA}" type="presParOf" srcId="{3F38D37E-5199-4581-884B-C5A976A01C44}" destId="{068B894A-2BB4-4A42-BADC-F2D39FE3DD9D}" srcOrd="9" destOrd="0" presId="urn:microsoft.com/office/officeart/2018/2/layout/IconLabelList"/>
    <dgm:cxn modelId="{53D9B074-1482-47F7-8C5E-7F26F67B9639}" type="presParOf" srcId="{3F38D37E-5199-4581-884B-C5A976A01C44}" destId="{E83DCF3C-F22C-45C4-B22F-18C8F105A048}" srcOrd="10" destOrd="0" presId="urn:microsoft.com/office/officeart/2018/2/layout/IconLabelList"/>
    <dgm:cxn modelId="{198919FC-CD04-47F3-B21C-340E9E6B2930}" type="presParOf" srcId="{E83DCF3C-F22C-45C4-B22F-18C8F105A048}" destId="{88252E90-B1DF-4886-B93F-2C50B30B77EA}" srcOrd="0" destOrd="0" presId="urn:microsoft.com/office/officeart/2018/2/layout/IconLabelList"/>
    <dgm:cxn modelId="{A64FF060-6CBA-4C9D-8D4B-7986859B40FC}" type="presParOf" srcId="{E83DCF3C-F22C-45C4-B22F-18C8F105A048}" destId="{F74C9307-0489-4232-8FC2-B4A63CCB964C}" srcOrd="1" destOrd="0" presId="urn:microsoft.com/office/officeart/2018/2/layout/IconLabelList"/>
    <dgm:cxn modelId="{5024D5F7-BB2F-417B-AB25-82080F0931EC}" type="presParOf" srcId="{E83DCF3C-F22C-45C4-B22F-18C8F105A048}" destId="{215FBC25-EC54-4D10-B9B7-3F75F16B57D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69397B-4BB4-4A7E-870D-0B1CDE069534}">
      <dsp:nvSpPr>
        <dsp:cNvPr id="0" name=""/>
        <dsp:cNvSpPr/>
      </dsp:nvSpPr>
      <dsp:spPr>
        <a:xfrm>
          <a:off x="2537366" y="533412"/>
          <a:ext cx="4118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813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2732213" y="576920"/>
        <a:ext cx="22120" cy="4424"/>
      </dsp:txXfrm>
    </dsp:sp>
    <dsp:sp modelId="{ECED9B62-C5DB-4659-8F59-E9754828AFC3}">
      <dsp:nvSpPr>
        <dsp:cNvPr id="0" name=""/>
        <dsp:cNvSpPr/>
      </dsp:nvSpPr>
      <dsp:spPr>
        <a:xfrm>
          <a:off x="615628" y="2070"/>
          <a:ext cx="1923538" cy="11541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255" tIns="98937" rIns="94255" bIns="98937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The Financial System Landscape </a:t>
          </a:r>
        </a:p>
      </dsp:txBody>
      <dsp:txXfrm>
        <a:off x="615628" y="2070"/>
        <a:ext cx="1923538" cy="1154123"/>
      </dsp:txXfrm>
    </dsp:sp>
    <dsp:sp modelId="{1C779721-5446-4518-A663-67F5089E3400}">
      <dsp:nvSpPr>
        <dsp:cNvPr id="0" name=""/>
        <dsp:cNvSpPr/>
      </dsp:nvSpPr>
      <dsp:spPr>
        <a:xfrm>
          <a:off x="4903319" y="533412"/>
          <a:ext cx="4118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813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5098165" y="576920"/>
        <a:ext cx="22120" cy="4424"/>
      </dsp:txXfrm>
    </dsp:sp>
    <dsp:sp modelId="{4025CDDA-E73E-4A4C-B2B6-CD27F4C6A2A1}">
      <dsp:nvSpPr>
        <dsp:cNvPr id="0" name=""/>
        <dsp:cNvSpPr/>
      </dsp:nvSpPr>
      <dsp:spPr>
        <a:xfrm>
          <a:off x="2981580" y="2070"/>
          <a:ext cx="1923538" cy="11541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255" tIns="98937" rIns="94255" bIns="98937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Financial System Reform   </a:t>
          </a:r>
        </a:p>
      </dsp:txBody>
      <dsp:txXfrm>
        <a:off x="2981580" y="2070"/>
        <a:ext cx="1923538" cy="1154123"/>
      </dsp:txXfrm>
    </dsp:sp>
    <dsp:sp modelId="{31042EAE-DDD9-47A0-9791-0C89BE6F0426}">
      <dsp:nvSpPr>
        <dsp:cNvPr id="0" name=""/>
        <dsp:cNvSpPr/>
      </dsp:nvSpPr>
      <dsp:spPr>
        <a:xfrm>
          <a:off x="1577397" y="1154393"/>
          <a:ext cx="4731904" cy="411813"/>
        </a:xfrm>
        <a:custGeom>
          <a:avLst/>
          <a:gdLst/>
          <a:ahLst/>
          <a:cxnLst/>
          <a:rect l="0" t="0" r="0" b="0"/>
          <a:pathLst>
            <a:path>
              <a:moveTo>
                <a:pt x="4731904" y="0"/>
              </a:moveTo>
              <a:lnTo>
                <a:pt x="4731904" y="223006"/>
              </a:lnTo>
              <a:lnTo>
                <a:pt x="0" y="223006"/>
              </a:lnTo>
              <a:lnTo>
                <a:pt x="0" y="411813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824536" y="1358088"/>
        <a:ext cx="237627" cy="4424"/>
      </dsp:txXfrm>
    </dsp:sp>
    <dsp:sp modelId="{4C025952-5514-4BBE-BC72-467463F68415}">
      <dsp:nvSpPr>
        <dsp:cNvPr id="0" name=""/>
        <dsp:cNvSpPr/>
      </dsp:nvSpPr>
      <dsp:spPr>
        <a:xfrm>
          <a:off x="5347533" y="2070"/>
          <a:ext cx="1923538" cy="11541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255" tIns="98937" rIns="94255" bIns="98937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Strategic Position and Direction of IFB in the Financial System </a:t>
          </a:r>
        </a:p>
      </dsp:txBody>
      <dsp:txXfrm>
        <a:off x="5347533" y="2070"/>
        <a:ext cx="1923538" cy="1154123"/>
      </dsp:txXfrm>
    </dsp:sp>
    <dsp:sp modelId="{C88E0CB0-6AA5-44BC-8C99-18B236CFB95D}">
      <dsp:nvSpPr>
        <dsp:cNvPr id="0" name=""/>
        <dsp:cNvSpPr/>
      </dsp:nvSpPr>
      <dsp:spPr>
        <a:xfrm>
          <a:off x="2537366" y="2129949"/>
          <a:ext cx="4118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813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2732213" y="2173456"/>
        <a:ext cx="22120" cy="4424"/>
      </dsp:txXfrm>
    </dsp:sp>
    <dsp:sp modelId="{69A8D373-BB4E-49C5-B80F-215509A542E9}">
      <dsp:nvSpPr>
        <dsp:cNvPr id="0" name=""/>
        <dsp:cNvSpPr/>
      </dsp:nvSpPr>
      <dsp:spPr>
        <a:xfrm>
          <a:off x="615628" y="1598607"/>
          <a:ext cx="1923538" cy="11541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255" tIns="98937" rIns="94255" bIns="98937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Evolution of the IFB Regulatory Framework  </a:t>
          </a:r>
        </a:p>
      </dsp:txBody>
      <dsp:txXfrm>
        <a:off x="615628" y="1598607"/>
        <a:ext cx="1923538" cy="1154123"/>
      </dsp:txXfrm>
    </dsp:sp>
    <dsp:sp modelId="{61DCD24E-A64B-4638-8935-57E51A1B6809}">
      <dsp:nvSpPr>
        <dsp:cNvPr id="0" name=""/>
        <dsp:cNvSpPr/>
      </dsp:nvSpPr>
      <dsp:spPr>
        <a:xfrm>
          <a:off x="4903319" y="2129949"/>
          <a:ext cx="4118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813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5098165" y="2173456"/>
        <a:ext cx="22120" cy="4424"/>
      </dsp:txXfrm>
    </dsp:sp>
    <dsp:sp modelId="{83B81D21-C520-4D86-A4AA-65214CBA3508}">
      <dsp:nvSpPr>
        <dsp:cNvPr id="0" name=""/>
        <dsp:cNvSpPr/>
      </dsp:nvSpPr>
      <dsp:spPr>
        <a:xfrm>
          <a:off x="2981580" y="1598607"/>
          <a:ext cx="1923538" cy="11541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255" tIns="98937" rIns="94255" bIns="98937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Current Performance of IFB in Ethiopia </a:t>
          </a:r>
        </a:p>
      </dsp:txBody>
      <dsp:txXfrm>
        <a:off x="2981580" y="1598607"/>
        <a:ext cx="1923538" cy="1154123"/>
      </dsp:txXfrm>
    </dsp:sp>
    <dsp:sp modelId="{842454E4-392C-4813-96AA-7949D65A4B02}">
      <dsp:nvSpPr>
        <dsp:cNvPr id="0" name=""/>
        <dsp:cNvSpPr/>
      </dsp:nvSpPr>
      <dsp:spPr>
        <a:xfrm>
          <a:off x="1577397" y="2750930"/>
          <a:ext cx="4731904" cy="411813"/>
        </a:xfrm>
        <a:custGeom>
          <a:avLst/>
          <a:gdLst/>
          <a:ahLst/>
          <a:cxnLst/>
          <a:rect l="0" t="0" r="0" b="0"/>
          <a:pathLst>
            <a:path>
              <a:moveTo>
                <a:pt x="4731904" y="0"/>
              </a:moveTo>
              <a:lnTo>
                <a:pt x="4731904" y="223006"/>
              </a:lnTo>
              <a:lnTo>
                <a:pt x="0" y="223006"/>
              </a:lnTo>
              <a:lnTo>
                <a:pt x="0" y="411813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824536" y="2954625"/>
        <a:ext cx="237627" cy="4424"/>
      </dsp:txXfrm>
    </dsp:sp>
    <dsp:sp modelId="{7B8F9C00-DA08-4AED-B04D-CF554EFDB741}">
      <dsp:nvSpPr>
        <dsp:cNvPr id="0" name=""/>
        <dsp:cNvSpPr/>
      </dsp:nvSpPr>
      <dsp:spPr>
        <a:xfrm>
          <a:off x="5347533" y="1598607"/>
          <a:ext cx="1923538" cy="11541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255" tIns="98937" rIns="94255" bIns="98937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IFB Products and Services </a:t>
          </a:r>
        </a:p>
      </dsp:txBody>
      <dsp:txXfrm>
        <a:off x="5347533" y="1598607"/>
        <a:ext cx="1923538" cy="1154123"/>
      </dsp:txXfrm>
    </dsp:sp>
    <dsp:sp modelId="{6DA96764-6AAB-4F04-97CE-0F74133E7285}">
      <dsp:nvSpPr>
        <dsp:cNvPr id="0" name=""/>
        <dsp:cNvSpPr/>
      </dsp:nvSpPr>
      <dsp:spPr>
        <a:xfrm>
          <a:off x="2537366" y="3726485"/>
          <a:ext cx="4118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11813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2732213" y="3769993"/>
        <a:ext cx="22120" cy="4424"/>
      </dsp:txXfrm>
    </dsp:sp>
    <dsp:sp modelId="{8C3D1BB8-8BD3-4023-9447-F1A407E30E32}">
      <dsp:nvSpPr>
        <dsp:cNvPr id="0" name=""/>
        <dsp:cNvSpPr/>
      </dsp:nvSpPr>
      <dsp:spPr>
        <a:xfrm>
          <a:off x="615628" y="3195144"/>
          <a:ext cx="1923538" cy="11541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255" tIns="98937" rIns="94255" bIns="98937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Challenges  </a:t>
          </a:r>
        </a:p>
      </dsp:txBody>
      <dsp:txXfrm>
        <a:off x="615628" y="3195144"/>
        <a:ext cx="1923538" cy="1154123"/>
      </dsp:txXfrm>
    </dsp:sp>
    <dsp:sp modelId="{5B166783-564E-494D-95D7-DC831A55C757}">
      <dsp:nvSpPr>
        <dsp:cNvPr id="0" name=""/>
        <dsp:cNvSpPr/>
      </dsp:nvSpPr>
      <dsp:spPr>
        <a:xfrm>
          <a:off x="2981580" y="3195144"/>
          <a:ext cx="1923538" cy="11541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255" tIns="98937" rIns="94255" bIns="98937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Key Initiatives in Pipeline </a:t>
          </a:r>
        </a:p>
      </dsp:txBody>
      <dsp:txXfrm>
        <a:off x="2981580" y="3195144"/>
        <a:ext cx="1923538" cy="11541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C61646-AD38-40D7-A943-263AF25742AC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2008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Proc. No. 592/2008, art 22 (2) issued allowing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 IFB as window</a:t>
          </a:r>
          <a:r>
            <a:rPr lang="en-US" sz="1800" b="1" kern="1200" dirty="0">
              <a:solidFill>
                <a:srgbClr val="FF0000"/>
              </a:solidFill>
            </a:rPr>
            <a:t>  </a:t>
          </a:r>
          <a:endParaRPr lang="en-US" sz="1800" b="1" kern="1200" dirty="0"/>
        </a:p>
      </dsp:txBody>
      <dsp:txXfrm>
        <a:off x="0" y="591343"/>
        <a:ext cx="2571749" cy="1543050"/>
      </dsp:txXfrm>
    </dsp:sp>
    <dsp:sp modelId="{A9C994AA-C90F-4FF1-9976-5CCAAB1E933A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2011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Directives to License &amp; Authorize the Business of Interest Free Banking Issued: (repealed) </a:t>
          </a:r>
          <a:endParaRPr lang="en-US" sz="1800" b="1" kern="1200" dirty="0">
            <a:solidFill>
              <a:prstClr val="black"/>
            </a:solidFill>
            <a:latin typeface="Calibri"/>
            <a:ea typeface="+mn-ea"/>
            <a:cs typeface="+mn-cs"/>
          </a:endParaRPr>
        </a:p>
      </dsp:txBody>
      <dsp:txXfrm>
        <a:off x="2828925" y="591343"/>
        <a:ext cx="2571749" cy="1543050"/>
      </dsp:txXfrm>
    </dsp:sp>
    <dsp:sp modelId="{4EEF31FC-22B9-4101-8AF2-0EA2B0E80F9A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2019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Amended  Proc. No. 1159/2019, art 59 issued allowing  licensing of standalone bank </a:t>
          </a:r>
        </a:p>
        <a:p>
          <a:pPr marL="0"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rgbClr val="FF0000"/>
              </a:solidFill>
            </a:rPr>
            <a:t> </a:t>
          </a:r>
          <a:endParaRPr lang="en-US" sz="1400" b="1" kern="1200" dirty="0"/>
        </a:p>
      </dsp:txBody>
      <dsp:txXfrm>
        <a:off x="5657849" y="591343"/>
        <a:ext cx="2571749" cy="1543050"/>
      </dsp:txXfrm>
    </dsp:sp>
    <dsp:sp modelId="{2C067CBB-AC7A-48EC-AACA-AB233A290E26}">
      <dsp:nvSpPr>
        <dsp:cNvPr id="0" name=""/>
        <dsp:cNvSpPr/>
      </dsp:nvSpPr>
      <dsp:spPr>
        <a:xfrm>
          <a:off x="1414462" y="2391569"/>
          <a:ext cx="2571749" cy="1543050"/>
        </a:xfrm>
        <a:prstGeom prst="rect">
          <a:avLst/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2019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Directives to License &amp; Authorize the Business of Interest Free Banking: SBB/72/2019 issued  </a:t>
          </a:r>
          <a:endParaRPr lang="en-US" sz="1800" b="1" kern="1200" dirty="0">
            <a:solidFill>
              <a:prstClr val="black"/>
            </a:solidFill>
            <a:latin typeface="Calibri"/>
            <a:ea typeface="+mn-ea"/>
            <a:cs typeface="+mn-cs"/>
          </a:endParaRPr>
        </a:p>
      </dsp:txBody>
      <dsp:txXfrm>
        <a:off x="1414462" y="2391569"/>
        <a:ext cx="2571749" cy="1543050"/>
      </dsp:txXfrm>
    </dsp:sp>
    <dsp:sp modelId="{3B5A9A71-9429-4A89-9696-67F0E4B721A0}">
      <dsp:nvSpPr>
        <dsp:cNvPr id="0" name=""/>
        <dsp:cNvSpPr/>
      </dsp:nvSpPr>
      <dsp:spPr>
        <a:xfrm>
          <a:off x="4267201" y="2362204"/>
          <a:ext cx="2571749" cy="1543050"/>
        </a:xfrm>
        <a:prstGeom prst="rect">
          <a:avLst/>
        </a:prstGeom>
        <a:gradFill rotWithShape="1">
          <a:gsLst>
            <a:gs pos="0">
              <a:schemeClr val="accent1">
                <a:lumMod val="110000"/>
                <a:satMod val="105000"/>
                <a:tint val="67000"/>
              </a:schemeClr>
            </a:gs>
            <a:gs pos="50000">
              <a:schemeClr val="accent1">
                <a:lumMod val="105000"/>
                <a:satMod val="103000"/>
                <a:tint val="73000"/>
              </a:schemeClr>
            </a:gs>
            <a:gs pos="100000">
              <a:schemeClr val="accent1"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2025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 - Banking Business Proclamation Issued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-  NIFS Strategy (Draft)  </a:t>
          </a:r>
        </a:p>
      </dsp:txBody>
      <dsp:txXfrm>
        <a:off x="4267201" y="2362204"/>
        <a:ext cx="2571749" cy="15430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4203EE-9EFE-4E40-992A-733691651674}">
      <dsp:nvSpPr>
        <dsp:cNvPr id="0" name=""/>
        <dsp:cNvSpPr/>
      </dsp:nvSpPr>
      <dsp:spPr>
        <a:xfrm>
          <a:off x="0" y="456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952380-AFD9-4173-912D-E2BBE6D85698}">
      <dsp:nvSpPr>
        <dsp:cNvPr id="0" name=""/>
        <dsp:cNvSpPr/>
      </dsp:nvSpPr>
      <dsp:spPr>
        <a:xfrm>
          <a:off x="0" y="456"/>
          <a:ext cx="8229600" cy="74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273050" lvl="0" indent="-273050" algn="just" defTabSz="914400" rtl="0" eaLnBrk="1" fontAlgn="base" latinLnBrk="0" hangingPunct="1">
            <a:lnSpc>
              <a:spcPct val="90000"/>
            </a:lnSpc>
            <a:spcBef>
              <a:spcPts val="575"/>
            </a:spcBef>
            <a:spcAft>
              <a:spcPct val="0"/>
            </a:spcAft>
            <a:buClr>
              <a:srgbClr val="D34817"/>
            </a:buClr>
            <a:buSzPct val="85000"/>
            <a:buFont typeface="Wingdings" panose="05000000000000000000" pitchFamily="2" charset="2"/>
            <a:buNone/>
            <a:defRPr/>
          </a:pPr>
          <a:r>
            <a:rPr lang="en-GB" sz="1400" b="1" kern="1200" dirty="0">
              <a:solidFill>
                <a:schemeClr val="tx1"/>
              </a:solidFill>
              <a:latin typeface="Rockwell" panose="02060603020205020403" pitchFamily="18" charset="0"/>
              <a:ea typeface="Gungsuh" panose="02030600000101010101" pitchFamily="18" charset="-127"/>
              <a:cs typeface="Calibri" panose="020F0502020204030204" pitchFamily="34" charset="0"/>
            </a:rPr>
            <a:t>Given the substantial demand for IFF in Ethiopia and its potential to contribute to financial inclusion and other socio-economic objectives, comprehensive NIFFS development is underway. </a:t>
          </a:r>
          <a:endParaRPr lang="en-US" sz="1400" b="1" kern="1200" dirty="0">
            <a:solidFill>
              <a:schemeClr val="tx1"/>
            </a:solidFill>
            <a:latin typeface="Rockwell" panose="02060603020205020403" pitchFamily="18" charset="0"/>
            <a:ea typeface="Gungsuh" panose="02030600000101010101" pitchFamily="18" charset="-127"/>
            <a:cs typeface="Calibri" panose="020F0502020204030204" pitchFamily="34" charset="0"/>
          </a:endParaRPr>
        </a:p>
      </dsp:txBody>
      <dsp:txXfrm>
        <a:off x="0" y="456"/>
        <a:ext cx="8229600" cy="747714"/>
      </dsp:txXfrm>
    </dsp:sp>
    <dsp:sp modelId="{24163FF0-860D-4DA7-A40D-24E1E77346A1}">
      <dsp:nvSpPr>
        <dsp:cNvPr id="0" name=""/>
        <dsp:cNvSpPr/>
      </dsp:nvSpPr>
      <dsp:spPr>
        <a:xfrm>
          <a:off x="0" y="748170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007B2B-1C5D-4ABC-B73D-42803245AFF3}">
      <dsp:nvSpPr>
        <dsp:cNvPr id="0" name=""/>
        <dsp:cNvSpPr/>
      </dsp:nvSpPr>
      <dsp:spPr>
        <a:xfrm>
          <a:off x="0" y="748170"/>
          <a:ext cx="8229600" cy="74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273050" lvl="0" indent="-273050" algn="just" defTabSz="914400" rtl="0" eaLnBrk="1" fontAlgn="base" latinLnBrk="0" hangingPunct="1">
            <a:lnSpc>
              <a:spcPct val="90000"/>
            </a:lnSpc>
            <a:spcBef>
              <a:spcPts val="575"/>
            </a:spcBef>
            <a:spcAft>
              <a:spcPct val="0"/>
            </a:spcAft>
            <a:buClr>
              <a:srgbClr val="D34817"/>
            </a:buClr>
            <a:buSzPct val="85000"/>
            <a:buFont typeface="Wingdings" panose="05000000000000000000" pitchFamily="2" charset="2"/>
            <a:buNone/>
            <a:defRPr/>
          </a:pPr>
          <a:r>
            <a:rPr lang="en-US" sz="1400" b="1" kern="1200" dirty="0">
              <a:solidFill>
                <a:prstClr val="black"/>
              </a:solidFill>
              <a:latin typeface="Rockwell" panose="02060603020205020403" pitchFamily="18" charset="0"/>
              <a:ea typeface="Gungsuh" panose="02030600000101010101" pitchFamily="18" charset="-127"/>
              <a:cs typeface="Calibri" panose="020F0502020204030204" pitchFamily="34" charset="0"/>
            </a:rPr>
            <a:t>NIFFS is intended to provide a coordinated long-term direction for interest-free finance in Ethiopia.</a:t>
          </a:r>
        </a:p>
      </dsp:txBody>
      <dsp:txXfrm>
        <a:off x="0" y="748170"/>
        <a:ext cx="8229600" cy="747714"/>
      </dsp:txXfrm>
    </dsp:sp>
    <dsp:sp modelId="{F815312D-7425-48E1-A7FA-96E2CEBBDE0B}">
      <dsp:nvSpPr>
        <dsp:cNvPr id="0" name=""/>
        <dsp:cNvSpPr/>
      </dsp:nvSpPr>
      <dsp:spPr>
        <a:xfrm>
          <a:off x="0" y="1495885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BF9508-0D43-4AD2-B385-AA294B6223E8}">
      <dsp:nvSpPr>
        <dsp:cNvPr id="0" name=""/>
        <dsp:cNvSpPr/>
      </dsp:nvSpPr>
      <dsp:spPr>
        <a:xfrm>
          <a:off x="0" y="1495885"/>
          <a:ext cx="8229600" cy="74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273050" lvl="0" indent="-273050" algn="just" defTabSz="914400" rtl="0" eaLnBrk="1" fontAlgn="base" latinLnBrk="0" hangingPunct="1">
            <a:lnSpc>
              <a:spcPct val="90000"/>
            </a:lnSpc>
            <a:spcBef>
              <a:spcPts val="575"/>
            </a:spcBef>
            <a:spcAft>
              <a:spcPct val="0"/>
            </a:spcAft>
            <a:buClr>
              <a:srgbClr val="D34817"/>
            </a:buClr>
            <a:buSzPct val="85000"/>
            <a:buFont typeface="Wingdings" panose="05000000000000000000" pitchFamily="2" charset="2"/>
            <a:buNone/>
            <a:defRPr/>
          </a:pPr>
          <a:r>
            <a:rPr lang="en-US" sz="1400" b="1" kern="1200" dirty="0">
              <a:solidFill>
                <a:prstClr val="black"/>
              </a:solidFill>
              <a:latin typeface="Rockwell" panose="02060603020205020403" pitchFamily="18" charset="0"/>
              <a:ea typeface="Gungsuh" panose="02030600000101010101" pitchFamily="18" charset="-127"/>
              <a:cs typeface="Calibri" panose="020F0502020204030204" pitchFamily="34" charset="0"/>
            </a:rPr>
            <a:t>2026 validation discussions emphasized financial inclusion, savings mobilization, access to finance, private-sector growth and economic modernization.</a:t>
          </a:r>
        </a:p>
      </dsp:txBody>
      <dsp:txXfrm>
        <a:off x="0" y="1495885"/>
        <a:ext cx="8229600" cy="747714"/>
      </dsp:txXfrm>
    </dsp:sp>
    <dsp:sp modelId="{66F18962-9599-452D-8EF9-76859834D663}">
      <dsp:nvSpPr>
        <dsp:cNvPr id="0" name=""/>
        <dsp:cNvSpPr/>
      </dsp:nvSpPr>
      <dsp:spPr>
        <a:xfrm>
          <a:off x="0" y="2243599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84444C-69C7-462B-8383-B81A186AF758}">
      <dsp:nvSpPr>
        <dsp:cNvPr id="0" name=""/>
        <dsp:cNvSpPr/>
      </dsp:nvSpPr>
      <dsp:spPr>
        <a:xfrm>
          <a:off x="0" y="2243599"/>
          <a:ext cx="8229600" cy="74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273050" lvl="0" indent="-273050" algn="just" defTabSz="914400" rtl="0" eaLnBrk="1" fontAlgn="base" latinLnBrk="0" hangingPunct="1">
            <a:lnSpc>
              <a:spcPct val="90000"/>
            </a:lnSpc>
            <a:spcBef>
              <a:spcPts val="575"/>
            </a:spcBef>
            <a:spcAft>
              <a:spcPct val="0"/>
            </a:spcAft>
            <a:buClr>
              <a:srgbClr val="D34817"/>
            </a:buClr>
            <a:buSzPct val="85000"/>
            <a:buFont typeface="Wingdings" panose="05000000000000000000" pitchFamily="2" charset="2"/>
            <a:buNone/>
            <a:defRPr/>
          </a:pPr>
          <a:r>
            <a:rPr lang="en-US" sz="1400" b="1" kern="1200" dirty="0">
              <a:solidFill>
                <a:prstClr val="black"/>
              </a:solidFill>
              <a:latin typeface="Rockwell" panose="02060603020205020403" pitchFamily="18" charset="0"/>
              <a:ea typeface="Gungsuh" panose="02030600000101010101" pitchFamily="18" charset="-127"/>
              <a:cs typeface="Calibri" panose="020F0502020204030204" pitchFamily="34" charset="0"/>
            </a:rPr>
            <a:t>The strategy discussion also highlights the need for legal/regulatory alignment, implementation sequencing and capacity building.</a:t>
          </a:r>
        </a:p>
      </dsp:txBody>
      <dsp:txXfrm>
        <a:off x="0" y="2243599"/>
        <a:ext cx="8229600" cy="747714"/>
      </dsp:txXfrm>
    </dsp:sp>
    <dsp:sp modelId="{56564D88-25A9-4B4D-A0DA-BD91291FF417}">
      <dsp:nvSpPr>
        <dsp:cNvPr id="0" name=""/>
        <dsp:cNvSpPr/>
      </dsp:nvSpPr>
      <dsp:spPr>
        <a:xfrm>
          <a:off x="0" y="2991314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F963B5-AA76-4BDB-BDB0-5B3869365856}">
      <dsp:nvSpPr>
        <dsp:cNvPr id="0" name=""/>
        <dsp:cNvSpPr/>
      </dsp:nvSpPr>
      <dsp:spPr>
        <a:xfrm>
          <a:off x="0" y="2991314"/>
          <a:ext cx="8229600" cy="74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273050" lvl="0" indent="-273050" algn="just" defTabSz="914400" rtl="0" eaLnBrk="1" fontAlgn="base" latinLnBrk="0" hangingPunct="1">
            <a:lnSpc>
              <a:spcPct val="90000"/>
            </a:lnSpc>
            <a:spcBef>
              <a:spcPts val="575"/>
            </a:spcBef>
            <a:spcAft>
              <a:spcPct val="0"/>
            </a:spcAft>
            <a:buClr>
              <a:srgbClr val="D34817"/>
            </a:buClr>
            <a:buSzPct val="85000"/>
            <a:buFont typeface="Wingdings" panose="05000000000000000000" pitchFamily="2" charset="2"/>
            <a:buNone/>
            <a:defRPr/>
          </a:pPr>
          <a:r>
            <a:rPr lang="en-US" sz="1400" b="1" kern="1200" dirty="0">
              <a:solidFill>
                <a:prstClr val="black"/>
              </a:solidFill>
              <a:latin typeface="Rockwell" panose="02060603020205020403" pitchFamily="18" charset="0"/>
              <a:ea typeface="Gungsuh" panose="02030600000101010101" pitchFamily="18" charset="-127"/>
              <a:cs typeface="Calibri" panose="020F0502020204030204" pitchFamily="34" charset="0"/>
            </a:rPr>
            <a:t>Implementation will require coordination among regulators, financial institutions, government bodies, industry, fintechs, academia and development partners.</a:t>
          </a:r>
        </a:p>
      </dsp:txBody>
      <dsp:txXfrm>
        <a:off x="0" y="2991314"/>
        <a:ext cx="8229600" cy="7477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74C4E1-1D69-459D-9E32-7C8AE50BBB57}">
      <dsp:nvSpPr>
        <dsp:cNvPr id="0" name=""/>
        <dsp:cNvSpPr/>
      </dsp:nvSpPr>
      <dsp:spPr>
        <a:xfrm>
          <a:off x="426530" y="28723"/>
          <a:ext cx="976563" cy="97656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8C0EEB-7868-4FE8-90A0-F827AC9CCA56}">
      <dsp:nvSpPr>
        <dsp:cNvPr id="0" name=""/>
        <dsp:cNvSpPr/>
      </dsp:nvSpPr>
      <dsp:spPr>
        <a:xfrm>
          <a:off x="631609" y="233801"/>
          <a:ext cx="566406" cy="56640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6B65FF-416B-4165-A1D4-D8E0783D7E9E}">
      <dsp:nvSpPr>
        <dsp:cNvPr id="0" name=""/>
        <dsp:cNvSpPr/>
      </dsp:nvSpPr>
      <dsp:spPr>
        <a:xfrm>
          <a:off x="1612357" y="28723"/>
          <a:ext cx="2301898" cy="9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No. of full-fledged         IF banks: 4</a:t>
          </a:r>
          <a:endParaRPr lang="en-US" sz="1800" kern="1200" dirty="0"/>
        </a:p>
      </dsp:txBody>
      <dsp:txXfrm>
        <a:off x="1612357" y="28723"/>
        <a:ext cx="2301898" cy="976563"/>
      </dsp:txXfrm>
    </dsp:sp>
    <dsp:sp modelId="{E36140D3-F19A-4522-9187-F92E29A619E0}">
      <dsp:nvSpPr>
        <dsp:cNvPr id="0" name=""/>
        <dsp:cNvSpPr/>
      </dsp:nvSpPr>
      <dsp:spPr>
        <a:xfrm>
          <a:off x="4315344" y="28723"/>
          <a:ext cx="976563" cy="97656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7E52B5-D71B-4093-B967-E4119EC349F3}">
      <dsp:nvSpPr>
        <dsp:cNvPr id="0" name=""/>
        <dsp:cNvSpPr/>
      </dsp:nvSpPr>
      <dsp:spPr>
        <a:xfrm>
          <a:off x="4520422" y="233801"/>
          <a:ext cx="566406" cy="56640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EFC17B-F7E0-492B-9326-44B100EB11ED}">
      <dsp:nvSpPr>
        <dsp:cNvPr id="0" name=""/>
        <dsp:cNvSpPr/>
      </dsp:nvSpPr>
      <dsp:spPr>
        <a:xfrm>
          <a:off x="5501170" y="28723"/>
          <a:ext cx="2301898" cy="9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No of banks providing IFB through window: 24</a:t>
          </a:r>
          <a:endParaRPr lang="en-US" sz="1800" kern="1200" dirty="0"/>
        </a:p>
      </dsp:txBody>
      <dsp:txXfrm>
        <a:off x="5501170" y="28723"/>
        <a:ext cx="2301898" cy="976563"/>
      </dsp:txXfrm>
    </dsp:sp>
    <dsp:sp modelId="{3E2F646A-0819-4724-9087-5473A7E45B48}">
      <dsp:nvSpPr>
        <dsp:cNvPr id="0" name=""/>
        <dsp:cNvSpPr/>
      </dsp:nvSpPr>
      <dsp:spPr>
        <a:xfrm>
          <a:off x="426530" y="1774700"/>
          <a:ext cx="976563" cy="97656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531696-1DE1-4BFC-9A17-3D32C33800EA}">
      <dsp:nvSpPr>
        <dsp:cNvPr id="0" name=""/>
        <dsp:cNvSpPr/>
      </dsp:nvSpPr>
      <dsp:spPr>
        <a:xfrm>
          <a:off x="631609" y="1979778"/>
          <a:ext cx="566406" cy="56640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9DBEEB-9359-4880-BA5F-9C89DB1AC7B8}">
      <dsp:nvSpPr>
        <dsp:cNvPr id="0" name=""/>
        <dsp:cNvSpPr/>
      </dsp:nvSpPr>
      <dsp:spPr>
        <a:xfrm>
          <a:off x="1612357" y="1774700"/>
          <a:ext cx="2301898" cy="9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Total deposit mobilized through IFB: ETB 567.1 Billion or USD 3.2B </a:t>
          </a:r>
          <a:endParaRPr lang="en-US" sz="1800" kern="1200" dirty="0"/>
        </a:p>
      </dsp:txBody>
      <dsp:txXfrm>
        <a:off x="1612357" y="1774700"/>
        <a:ext cx="2301898" cy="976563"/>
      </dsp:txXfrm>
    </dsp:sp>
    <dsp:sp modelId="{89643E35-361F-4EB1-89D6-2BCE385DB735}">
      <dsp:nvSpPr>
        <dsp:cNvPr id="0" name=""/>
        <dsp:cNvSpPr/>
      </dsp:nvSpPr>
      <dsp:spPr>
        <a:xfrm>
          <a:off x="4315344" y="1774700"/>
          <a:ext cx="976563" cy="97656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2CBFC2-79D7-4044-9BF1-D10CD39E4E54}">
      <dsp:nvSpPr>
        <dsp:cNvPr id="0" name=""/>
        <dsp:cNvSpPr/>
      </dsp:nvSpPr>
      <dsp:spPr>
        <a:xfrm>
          <a:off x="4520422" y="1979778"/>
          <a:ext cx="566406" cy="56640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23C6AA-3AFC-4289-8AE5-38B0D22F8959}">
      <dsp:nvSpPr>
        <dsp:cNvPr id="0" name=""/>
        <dsp:cNvSpPr/>
      </dsp:nvSpPr>
      <dsp:spPr>
        <a:xfrm>
          <a:off x="5501170" y="1774700"/>
          <a:ext cx="2301898" cy="9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No. of Deposit A/Cs:  33,037,3694 </a:t>
          </a:r>
          <a:endParaRPr lang="en-US" sz="1800" kern="1200" dirty="0"/>
        </a:p>
      </dsp:txBody>
      <dsp:txXfrm>
        <a:off x="5501170" y="1774700"/>
        <a:ext cx="2301898" cy="976563"/>
      </dsp:txXfrm>
    </dsp:sp>
    <dsp:sp modelId="{15CF299E-51CE-4915-8B40-52CAF78E0476}">
      <dsp:nvSpPr>
        <dsp:cNvPr id="0" name=""/>
        <dsp:cNvSpPr/>
      </dsp:nvSpPr>
      <dsp:spPr>
        <a:xfrm>
          <a:off x="426530" y="3520676"/>
          <a:ext cx="976563" cy="97656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16F6C6-E548-4DB6-BAAC-69B31307E622}">
      <dsp:nvSpPr>
        <dsp:cNvPr id="0" name=""/>
        <dsp:cNvSpPr/>
      </dsp:nvSpPr>
      <dsp:spPr>
        <a:xfrm>
          <a:off x="631609" y="3725754"/>
          <a:ext cx="566406" cy="56640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03A24F-E280-43E8-B5F9-CCF60F8803B1}">
      <dsp:nvSpPr>
        <dsp:cNvPr id="0" name=""/>
        <dsp:cNvSpPr/>
      </dsp:nvSpPr>
      <dsp:spPr>
        <a:xfrm>
          <a:off x="1612357" y="3520676"/>
          <a:ext cx="2301898" cy="9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Total IFB financing: ETB 237.2B  or USD 1.3B </a:t>
          </a:r>
          <a:endParaRPr lang="en-US" sz="1800" kern="1200" dirty="0"/>
        </a:p>
      </dsp:txBody>
      <dsp:txXfrm>
        <a:off x="1612357" y="3520676"/>
        <a:ext cx="2301898" cy="976563"/>
      </dsp:txXfrm>
    </dsp:sp>
    <dsp:sp modelId="{DEA15A08-0884-40B8-8598-820CADBDE38D}">
      <dsp:nvSpPr>
        <dsp:cNvPr id="0" name=""/>
        <dsp:cNvSpPr/>
      </dsp:nvSpPr>
      <dsp:spPr>
        <a:xfrm>
          <a:off x="4315344" y="3520676"/>
          <a:ext cx="976563" cy="97656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4CFFAB-8DE6-41F7-B686-F78E2E2D1DE5}">
      <dsp:nvSpPr>
        <dsp:cNvPr id="0" name=""/>
        <dsp:cNvSpPr/>
      </dsp:nvSpPr>
      <dsp:spPr>
        <a:xfrm>
          <a:off x="4520422" y="3725754"/>
          <a:ext cx="566406" cy="56640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470965-C72B-44A9-8C09-F8184CF603B8}">
      <dsp:nvSpPr>
        <dsp:cNvPr id="0" name=""/>
        <dsp:cNvSpPr/>
      </dsp:nvSpPr>
      <dsp:spPr>
        <a:xfrm>
          <a:off x="5501170" y="3520676"/>
          <a:ext cx="2301898" cy="9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No. of financing accounts: 86,074</a:t>
          </a:r>
          <a:endParaRPr lang="en-US" sz="1800" kern="1200" dirty="0"/>
        </a:p>
      </dsp:txBody>
      <dsp:txXfrm>
        <a:off x="5501170" y="3520676"/>
        <a:ext cx="2301898" cy="9765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458421-A63A-485E-9E0E-DA8F94064928}">
      <dsp:nvSpPr>
        <dsp:cNvPr id="0" name=""/>
        <dsp:cNvSpPr/>
      </dsp:nvSpPr>
      <dsp:spPr>
        <a:xfrm>
          <a:off x="712860" y="248266"/>
          <a:ext cx="601171" cy="6011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3F2ABF-C010-49F4-9A25-125DFB9DB613}">
      <dsp:nvSpPr>
        <dsp:cNvPr id="0" name=""/>
        <dsp:cNvSpPr/>
      </dsp:nvSpPr>
      <dsp:spPr>
        <a:xfrm>
          <a:off x="345478" y="1187292"/>
          <a:ext cx="1335937" cy="1312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Finalize and implement NIFFS</a:t>
          </a:r>
          <a:endParaRPr lang="en-US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345478" y="1187292"/>
        <a:ext cx="1335937" cy="1312715"/>
      </dsp:txXfrm>
    </dsp:sp>
    <dsp:sp modelId="{7F0E19A3-AFBA-4248-BE4C-E04B371B1F1B}">
      <dsp:nvSpPr>
        <dsp:cNvPr id="0" name=""/>
        <dsp:cNvSpPr/>
      </dsp:nvSpPr>
      <dsp:spPr>
        <a:xfrm>
          <a:off x="2282587" y="248266"/>
          <a:ext cx="601171" cy="6011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2487ED-68B9-405B-BF5B-D06D8B905771}">
      <dsp:nvSpPr>
        <dsp:cNvPr id="0" name=""/>
        <dsp:cNvSpPr/>
      </dsp:nvSpPr>
      <dsp:spPr>
        <a:xfrm>
          <a:off x="1915204" y="1187292"/>
          <a:ext cx="1335937" cy="1312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Establishment of Central Sharia Advisory  Board and introduction of robust SGF.</a:t>
          </a:r>
          <a:endParaRPr lang="en-US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1915204" y="1187292"/>
        <a:ext cx="1335937" cy="1312715"/>
      </dsp:txXfrm>
    </dsp:sp>
    <dsp:sp modelId="{2AF97640-7EAE-41A1-95BD-0243F78AFD7C}">
      <dsp:nvSpPr>
        <dsp:cNvPr id="0" name=""/>
        <dsp:cNvSpPr/>
      </dsp:nvSpPr>
      <dsp:spPr>
        <a:xfrm>
          <a:off x="3852314" y="248266"/>
          <a:ext cx="601171" cy="6011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383CC4-9C1F-4414-BB22-F6AA72819C57}">
      <dsp:nvSpPr>
        <dsp:cNvPr id="0" name=""/>
        <dsp:cNvSpPr/>
      </dsp:nvSpPr>
      <dsp:spPr>
        <a:xfrm>
          <a:off x="3484931" y="1187292"/>
          <a:ext cx="1335937" cy="1312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Developing and introduce distinct and customized regulatory framework</a:t>
          </a:r>
          <a:endParaRPr lang="en-US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3484931" y="1187292"/>
        <a:ext cx="1335937" cy="1312715"/>
      </dsp:txXfrm>
    </dsp:sp>
    <dsp:sp modelId="{B58732F1-B2DD-4B34-8286-755F5CC34B09}">
      <dsp:nvSpPr>
        <dsp:cNvPr id="0" name=""/>
        <dsp:cNvSpPr/>
      </dsp:nvSpPr>
      <dsp:spPr>
        <a:xfrm>
          <a:off x="5422040" y="248266"/>
          <a:ext cx="601171" cy="6011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EBC6BA-3281-404A-AB41-A1BA9EFE4815}">
      <dsp:nvSpPr>
        <dsp:cNvPr id="0" name=""/>
        <dsp:cNvSpPr/>
      </dsp:nvSpPr>
      <dsp:spPr>
        <a:xfrm>
          <a:off x="5054657" y="1187292"/>
          <a:ext cx="1335937" cy="1312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Development of adequate human capital with knowledge and relevant skills in IFB Business and  supervision </a:t>
          </a:r>
          <a:endParaRPr lang="en-US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5054657" y="1187292"/>
        <a:ext cx="1335937" cy="1312715"/>
      </dsp:txXfrm>
    </dsp:sp>
    <dsp:sp modelId="{47AAD438-98D4-40FD-BE3F-8A438AB573AF}">
      <dsp:nvSpPr>
        <dsp:cNvPr id="0" name=""/>
        <dsp:cNvSpPr/>
      </dsp:nvSpPr>
      <dsp:spPr>
        <a:xfrm>
          <a:off x="6991767" y="248266"/>
          <a:ext cx="601171" cy="6011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9C91BB-0AE7-48C2-B068-3B3805242A6D}">
      <dsp:nvSpPr>
        <dsp:cNvPr id="0" name=""/>
        <dsp:cNvSpPr/>
      </dsp:nvSpPr>
      <dsp:spPr>
        <a:xfrm>
          <a:off x="6624384" y="1187292"/>
          <a:ext cx="1335937" cy="1312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Introduce Shari’ah compliant  liquidity management  instruments e.g. discount window, lender-of-last-resort facilities, deposit insurance etc.</a:t>
          </a:r>
          <a:endParaRPr lang="en-US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6624384" y="1187292"/>
        <a:ext cx="1335937" cy="1312715"/>
      </dsp:txXfrm>
    </dsp:sp>
    <dsp:sp modelId="{88252E90-B1DF-4886-B93F-2C50B30B77EA}">
      <dsp:nvSpPr>
        <dsp:cNvPr id="0" name=""/>
        <dsp:cNvSpPr/>
      </dsp:nvSpPr>
      <dsp:spPr>
        <a:xfrm>
          <a:off x="3852314" y="2833992"/>
          <a:ext cx="601171" cy="60117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5FBC25-EC54-4D10-B9B7-3F75F16B57DD}">
      <dsp:nvSpPr>
        <dsp:cNvPr id="0" name=""/>
        <dsp:cNvSpPr/>
      </dsp:nvSpPr>
      <dsp:spPr>
        <a:xfrm>
          <a:off x="3484931" y="3773018"/>
          <a:ext cx="1335937" cy="13127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Strengthen Islamic interbank </a:t>
          </a:r>
          <a:r>
            <a:rPr lang="en-GB" sz="14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markets.Explore</a:t>
          </a:r>
          <a:r>
            <a:rPr lang="en-GB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 Sukuk and other Islamic capital-market instruments.</a:t>
          </a:r>
          <a:endParaRPr lang="en-US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3484931" y="3773018"/>
        <a:ext cx="1335937" cy="13127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7B37DA7-C82F-92F6-8443-0B8E6603A1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2F153C-EF51-2C97-864F-94F6A13717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608B0C-7ABA-4BF6-8058-A52B6EE256E0}" type="datetime1">
              <a:rPr lang="en-US" smtClean="0"/>
              <a:t>8/17/2026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7F4D09-D857-9C05-4415-1A4A15534D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2E975A-1E8E-8B8F-C9CC-0BF6BA321D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2E12F7-06A9-4381-940A-24019F4EF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119029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714A3-6F22-458B-B0C0-ECED724D5E38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BEC276-D09A-4FAC-8F7C-DD54B6B012E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57639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Types of</a:t>
            </a:r>
            <a:r>
              <a:rPr lang="en-US" baseline="0" dirty="0"/>
              <a:t> riba</a:t>
            </a:r>
          </a:p>
          <a:p>
            <a:r>
              <a:rPr lang="en-US" baseline="0" dirty="0"/>
              <a:t>History in beginning</a:t>
            </a:r>
          </a:p>
          <a:p>
            <a:r>
              <a:rPr lang="en-US" baseline="0" dirty="0"/>
              <a:t>Present landscape of Islamic Banking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0349B-0BEF-4DA1-A203-306254FE1A82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F7E312-D3A2-5E33-C4F2-D395837F6E2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93EF4F77-C892-4F89-9794-C71CA327B990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0AD5EB-F475-1271-6C5F-6BA9AB79862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7FC93E86-1DEC-82EC-5DA0-520B903CB7E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610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40F0-8181-4E12-9A22-AD36DBD5853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164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A32FF-D378-419C-978A-3C3BF8744E4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155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400C-23D7-4DD8-A54C-C4A83DF786A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40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06955-E873-4EA4-BBF6-27F92F11D37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655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D0E9C-6E46-4E1A-990A-5DBF88D3061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989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F0369-AE7A-413C-B023-A83707FCEC4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253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E6BB0-EDF6-4146-AB90-D0ACD77907E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133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F361A-FF36-4A19-857C-5357AD7918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508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39FE0-6961-4F4A-9BB6-6A98339FF5D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674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A56FD-3C2C-47C3-BD12-1381CC6A05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410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7CB12-FC51-43D8-9B32-AFC8B15A79D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245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D309E-937A-090C-85B4-75BAA7423D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9BB4DC-7DE2-27B4-1CE3-D75D6958F7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FBFABA-8AB5-0857-34A8-A090B5292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22EF0-55B6-4F48-B363-E416E35BDD83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BAFF3-AF1E-F8BF-46E4-318FA8E3E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51CB02-CB31-9F95-B9AF-99973ED3C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CC6C-A0ED-4689-AFF7-3A2C6677BB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23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48B5E-CE6D-9202-1B91-2372F0161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44074-181F-70BC-4024-14A872376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14C14-9238-ED83-947E-31A60AB4D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685CF-18D0-405C-985E-E3F9A1681A67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E442E-73BA-A08D-CD78-1B67C63B1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DCCB9D-8EB3-4818-6A2F-7487A27DC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CC6C-A0ED-4689-AFF7-3A2C6677BB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791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CA774-D0CB-7C78-E097-9FA5FAADB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E1B16A-BC54-C90B-E9E3-D8588AFB5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DE7A6A-6570-C961-834A-019586CE8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2EDC8-B8EA-46C0-A234-15E91DEF442F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22395-D9EA-6418-5200-7762CD01E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991ED-783F-6A22-6020-B1A0A4675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CC6C-A0ED-4689-AFF7-3A2C6677BB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6177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DB336-1AED-92BC-F373-4DC085D75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851D6-95AE-A486-CD9D-A25C2CF4A6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B0C24B-D37C-280B-7B3D-FFC56C15A9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CA1D0B-F7F6-18B8-7184-779B4CB5A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CB264-01FE-4985-BE7A-D3CEE05CCD04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029CD-5063-FE45-A096-FFBAAEED4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F4DDFE-2A5A-CF8C-C682-EDC2EBC4D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CC6C-A0ED-4689-AFF7-3A2C6677BB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992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F0BC7-9384-F8ED-AA7A-8044FF5CB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569677-C8D0-B06E-B5BA-12DCB7D7C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9AFD96-B916-E736-88B0-8B93BB0C62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9554BC-2DF5-A6AC-EAE8-7CA4BC4CDC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CDCECC-CE40-FFCF-D8CF-D2DED31CFF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37018A-E64C-4370-EED9-8EA849A56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65D9C-9C63-4BEF-B1F5-6E140C9B88F5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6F0C73-D47E-CE27-E1D1-F8660B312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94CFBE-A540-7C64-7A37-5C3352301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CC6C-A0ED-4689-AFF7-3A2C6677BB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7626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74125-3731-6241-C2C3-B7E9F9924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C3CF3F-2B7F-C6D0-E67A-336FD017C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A58D8-3049-4373-A9ED-6F63C9F8253B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02E696-9D37-DDAB-3EF8-0F04D538B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EF477A-E3DA-1FD8-1E86-52B7DAD24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CC6C-A0ED-4689-AFF7-3A2C6677BB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5103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E3CBA9-5307-A49D-793E-BC374A42B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0F76-E361-4B72-9339-B83A72DEB967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7F7156-E622-B8A3-1B2E-B0FFE9BA2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018226-897E-75F6-FA23-A900D3347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CC6C-A0ED-4689-AFF7-3A2C6677BB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0965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B6477-EED0-0012-C14B-9C0A8001B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5920C-9D9A-A6E1-EA7B-F5C4ADECE5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CC8AD-7BA1-2982-603D-877646CC9B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061D0F-FBAA-E450-5FFA-599D55D49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52EF4-E064-458B-A883-EFD04E9BE348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4C7D6-FDBE-606D-A3FA-094EEA2B6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9FA62C-4DA2-9A8A-EDDA-71C32DFB7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CC6C-A0ED-4689-AFF7-3A2C6677BB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1191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8014F-B70D-37AE-84F2-9E4058E00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4ED8D4-A00F-200D-2D89-DA40D6C57D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E77E36-FB0D-45F7-CAFA-209A627D11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26F5D7-34CE-BA24-51E0-F7A223BAA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653A2-8DFE-423F-84A2-A03AEFFA7AA1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22A492-E65A-4A4E-9D7D-023736652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FAE861-D9CE-7E65-E07C-9E67DE8EE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CC6C-A0ED-4689-AFF7-3A2C6677BB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3268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7EC71-8E32-4E84-8229-34D4FF06B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09AD13-95A4-E316-6CB4-F7811B8724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E58629-F906-5F5D-D0DC-D53B110D2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88FC0-F6FE-48B7-9C99-64380A629247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6ED3F-DF2F-538C-4F47-56EE0826B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90E0A-C471-95A9-C79B-B764EE085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CC6C-A0ED-4689-AFF7-3A2C6677BB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5511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2F24FD-6AD4-57A4-26CA-C16F6248EF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84D6B8-B2A6-4363-EBA7-A6253D9062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93DA6B-F22B-E55A-DDFD-D00B11990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FE43-3D2C-4F01-BE8E-C09A327E21A7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5DA94-B873-A94F-4E1F-928A3993C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5B6D79-A009-D1D8-1157-6F7DA7E40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6CC6C-A0ED-4689-AFF7-3A2C6677BB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65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20AA3-7C97-55E0-07BE-6B45C9ACF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BC4CC2-4DC5-FEFD-AB6B-7D1CDF03D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E38F8-FA9D-16DD-A127-1F221F0A9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DEC04-16EB-4F54-8D76-E6F1A50380D0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89D08-EDE5-AB50-DFF7-5507D6F9F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7425B-A4F8-AF3A-DE92-28AD0AB2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ED6E2-3707-45A5-895D-14568D8343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3910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CB8D9-3E1B-9E1A-DB79-63E15AF97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960E9-EAEF-7265-D178-3521685DA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A6AE9-E7C5-F60B-0500-6F669054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C8AE-3B2E-4078-BAF0-EA5CDCC7CC82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E79B5-825B-D1B7-89C3-F0E146657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9C078E-D443-3486-492D-6B7A969B8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ED6E2-3707-45A5-895D-14568D8343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2504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D9AA9-53B9-111A-F9E2-0183FF826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7DB725-A251-F012-90D2-2B15655EE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8F990-3A9B-97D7-331E-3B5391421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AF2EB-E8F5-4A5E-BBC2-F65C108CC6A2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35ACB-A103-29D2-F9AA-4B06B56BC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A02A48-C49A-F479-75BD-6949251DC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ED6E2-3707-45A5-895D-14568D8343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3690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8E052-30DA-4326-6FFE-1006D35FF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1DF5F-E12B-98D5-11FA-92BD24E77A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00D7AD-0C1C-87E7-C259-D569A55D79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32AC61-2789-A71F-7DBE-BE2E4A0E0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7755B-419F-4832-A2EB-69BF6E65F1D3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79E62-C9FE-5571-BC66-A25B0C450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D10E79-0408-18CF-D009-BCF89B8BB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ED6E2-3707-45A5-895D-14568D8343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0496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49B52-825E-5507-A711-94A1B816F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0A29FF-94C1-4F0F-74AB-A22D91C276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459E5A-F837-8E11-FD36-05328C14C4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D0070A-2606-252E-7CD0-7FDAD1DACE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B0B2B6-7D4C-FD55-4730-CDF1D266B2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572EF4-D01E-F081-6F76-12038E553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7B3FB-DF83-4FFE-9BD1-D2A7F7B89ECA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B3928C-1CF4-F333-BFAC-90F433AF7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A70BD7-B263-1B24-53F3-FEDC9942C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ED6E2-3707-45A5-895D-14568D8343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8728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B67F1-5CA4-1D43-FA47-AFAB7CDCD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608CDA-5F14-BEDE-F45C-5358C9A47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DC4B-C352-4D2B-9801-B6A14DA82A50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F4AA7A-8CC4-6E7E-9649-CA2C8A7E5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3B4F3D-8DB2-C94B-F3E1-7EE050B71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ED6E2-3707-45A5-895D-14568D8343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8036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1928DD-E21D-D9F4-0E93-E530DF3F8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CB27C-4ECD-4B39-A818-226C10D1D38A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5A1421-FC4F-DF9F-B481-60EE74961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4C9566-846E-2BDB-6FFB-6EA7DD4FD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ED6E2-3707-45A5-895D-14568D8343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0148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89EA8-6804-C074-7B0C-3051E9DD5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77AFB-A1B3-37A0-5CD6-4D3C6A5A1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7B08C5-FC09-30FA-B39A-DF4B7D06A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6E331F-9CFC-0426-A284-B824B2A57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10AC-E637-48D5-9F4D-D42DC8B707FC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E3DE64-D952-3DE9-A2FC-1D10D9FCC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69EEB7-FDF4-C6E8-C117-08B64A7D8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ED6E2-3707-45A5-895D-14568D8343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5322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5604A-3877-FFEF-F0B0-7804E82A8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9379E3-ACEF-9027-2958-67206C06D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D86382-F644-DEE9-3F9A-577BE19455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74B769-5EEB-FC2C-D4FA-FAB83B140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2792E-10C4-4222-B130-42B65E2EFC33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71348-DBB2-266F-8C86-F38BB1005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45E98-B02F-591D-A533-2EE32C3FE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ED6E2-3707-45A5-895D-14568D8343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7695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6AE7E-5018-6C83-386A-A7D1BA7A2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152D13-F767-2975-0F32-BC0DF4FC9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AE9E7-9E80-6ACF-81BB-E75DD464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92E19-893D-4C39-BC37-CF14232B45D1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F54DF-B63C-AE40-1774-5E6F717A1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5A7FF-AAC0-475A-9A5B-F3829889B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ED6E2-3707-45A5-895D-14568D8343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9070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0ABB7E-58D9-935A-8F85-99080577D8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8EEEB-8E92-577C-BC57-43AEB3B0D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00A95-4553-56A2-08EE-953376CB2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EA08-7263-440B-80F3-A8756A48EE16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60FF5-3808-551F-2DD8-DBF92EFB3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8296D6-6027-57F7-5FFE-574FF2656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ED6E2-3707-45A5-895D-14568D8343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4584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49097-45D9-7A4B-4EA7-1066A7F656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8F790C-F165-15F3-2D38-79D04D499E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FD7E2-B0EA-702F-F9EA-B3FE56D1C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C290-5F42-44DB-95A7-03259D93829A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5BDB6-6151-54F2-488B-B2C726B9F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D6CF76-D3C5-E8F8-1D75-2DDB53240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3CCF-753C-42AB-AB7D-8682AD02CD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3739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D8432-456C-3F5E-6413-C67CF9D50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74FA8-95B3-5173-732D-399A5EEB1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76A40-C41A-AAD4-1887-F5E8F6202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2579-A13D-420A-BAC5-1B171385E0AF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CC5FD-9D5C-0803-3672-AE8D3FEE6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240C3-0719-D424-568D-367D573E9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3CCF-753C-42AB-AB7D-8682AD02CD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2993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99C05-E825-CCDC-E945-02D783A64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DE57B-F89C-AB3A-4A3D-6B0BD889A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7BFD3-8FDE-95BA-0EAE-676804017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61D7-E72A-43F6-9C97-76CB0E3B15B2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F67BD4-EA33-A9A7-C03E-4D58381C4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7C1B64-12A8-2F7B-B179-C8412016C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3CCF-753C-42AB-AB7D-8682AD02CD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2586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0175C-46DF-AED3-800C-375C52BB1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520C1-5667-719A-9CD0-52236ACC10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4F80CC-A4F9-05A4-F5CC-446321BAD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92D332-1262-C1D6-3885-42B858242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1B85C-52D6-41D6-BCFE-F02D4B78C58D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3FC239-1397-C20F-39FE-59D80D536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04BA28-629F-0644-587F-FADEC4AA7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3CCF-753C-42AB-AB7D-8682AD02CD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22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53A52-4215-5AEA-5722-4E585E923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1E205-B203-AA3E-806A-49AFAE8D8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DECFC1-B983-1AD5-C1CB-38FC6FCCF0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F7CFE3-4F51-BDC8-1196-E5685F4EAD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BBCA98-AA05-0C57-9DBD-8EADFC200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CAB014-E57D-F208-6C8C-92A2636D5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42131-632C-4DC1-919F-BAC660160C31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81D075-E5EB-6973-7BBD-FA9912BA0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302D34-1CEA-C039-0B76-EC5C10B1D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3CCF-753C-42AB-AB7D-8682AD02CD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6188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D40E2-1413-C9A1-4A27-B2E15B7D8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207770-7465-CF6C-C021-A80E039DB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7B712-3E3C-4880-94F6-658EF135FF9F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0CD2CE-9305-139A-7D48-E585C5546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7C9051-DCBB-0F02-E52E-82CE99960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3CCF-753C-42AB-AB7D-8682AD02CD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059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3C0C41-12A1-01F9-BB1A-F9B061E88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13B6F-148A-4F22-84D7-2571D8D1A61D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960639-97A7-F4C6-8462-4457FED61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7AD276-A6E8-C93E-33A2-03D47D203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3CCF-753C-42AB-AB7D-8682AD02CD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0560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DC6D5-94CD-D551-0273-0B7DED1FC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ECD24-0302-0E7B-BF32-28571B0F7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BD8CA-74D6-3924-6195-DBECF07D7F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39A127-17D5-A007-1B46-0B0C90EFA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12845-3CBE-4719-AFEF-4C196A9A00DF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3D26C3-0AEB-4EBC-5124-F9EE102D3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6027AF-7B60-85E6-488F-F64014CA3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3CCF-753C-42AB-AB7D-8682AD02CD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4970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7C2D1-17B9-9326-091E-B72D0C34C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8474-BE40-6087-235B-7D69FFACFC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05A36-2E05-6726-FC39-98672DB0CF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BED213-B8FF-C180-783D-E4126341E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ADFD-04E7-4E61-B951-5FBBE94BED4A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DD35D7-6AE0-3FAB-1AE6-3DED70868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BB1E4F-A182-5143-25D3-9BF3E538E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3CCF-753C-42AB-AB7D-8682AD02CD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9120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62AA1-ECEA-BB6C-DEFF-F3A110FE0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03AA57-2B8B-5DC7-D2C3-A3A559DC89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237B1C-D2EB-EA9A-98CD-7EC8CB590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9F67-1303-4CA0-B62A-28FEA7EA3141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F668D-BC1E-8DAB-A8A9-F7CE0C8B4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D610E4-7C44-BA1C-5572-0B9F148C5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3CCF-753C-42AB-AB7D-8682AD02CD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3768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29BFDA-31A7-C8A0-5F4C-93BF76E3B2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D663A5-9681-2510-5548-5977F48E4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3C2576-D494-D604-F10A-372744D4E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F85E-4478-488B-BE76-2FC0F8171C4D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804CAC-7ACE-B817-31A5-44FA6AF30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7877F-78C7-A3AF-721C-57BE83FB7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63CCF-753C-42AB-AB7D-8682AD02CD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2074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599D4-F420-D205-E603-3971B0B64C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1004AE-9753-B0DB-7181-B649DCBC2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E608F-A59E-1CFB-EC5B-C2B633560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1634-253E-4B2F-8B7E-10ED24664C38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759C1-47D6-A615-5AE2-DCB367419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98205-C272-BCF1-7843-C5FBB6E2D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D19-DA51-4216-AB22-36AA6610F72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5254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69DBB-B2B0-C914-7B75-CCA7CC4FC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79E4B-7274-E1A9-3DA1-9E61208CD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588E0-DA8D-C7CB-4A67-8BCFD11B3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27358-F413-4073-B2F7-8B8857A75AD2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E15C2-33D7-6806-432A-44D31E6A0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C6C6E-12B4-5DBD-54CE-44F8216D3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D19-DA51-4216-AB22-36AA6610F72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58649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0D057-0C8F-2CC3-714D-3B76E8058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269AB3-0F1F-0683-F0BB-E430B92BC7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3A854E-0ABA-84E2-AF74-1F686A6FC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6DA8A-7B77-4FC4-93A6-6C3E5DD85BE3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FDEB6-66CD-6DC6-4B0F-2E7608963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EA76E-81B0-AC3D-D5DC-43A9331A5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D19-DA51-4216-AB22-36AA6610F72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2665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DDD0E-A6B0-F78B-47E8-6578D5269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ABCA1-5C34-0C1B-53BA-797E83821F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AF838C-E04C-5B3E-9118-96C08DF3E3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1D60BB-F267-C911-C7DB-957715DDD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255D-9D4C-4306-88BB-CA7222D78A88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AF595C-EA30-A45F-F786-0E3A12D67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C990E-8E67-44BF-BB96-E1C5FED8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D19-DA51-4216-AB22-36AA6610F72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02828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69F65-5EE3-B71F-80EB-95469A27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43150C-E9AF-BBF0-A4E9-34E06D35F4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49C6F0-7871-0D24-C4C9-6279950272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9D2697-9693-2AFF-6EB9-E4F0310ECB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6D4056-A10B-079D-EEFF-D6B0EC5C5C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135B45-FC6A-B1BA-0B81-C16E244F5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88439-3FCE-49DD-854F-817CA1DB87C0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52E49E-F9FD-E7AD-0A33-557538F7C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90C315-7382-3248-D416-B868D5AC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D19-DA51-4216-AB22-36AA6610F72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912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868E9-23FF-90AD-80C4-CF60B16FA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0E9533-53D2-1080-0FB6-7F5890722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492BC-362A-47A1-86D2-8E84FBEA1591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280028-6AE9-B61B-69FB-AB8363ED6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E9EF66-1FE5-1A3D-8310-81264D712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D19-DA51-4216-AB22-36AA6610F72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54256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13F961-62BE-74DF-88D9-0928AA1F2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B072-0A71-4188-AA08-1BB0CD3D3D92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7A84F5-D27B-6772-B880-A4E0F3EE4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0AC860-4751-0318-6A99-29B20E9AF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D19-DA51-4216-AB22-36AA6610F72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2586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523B6-69CF-9A88-8506-0699A5470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71104-9D78-325C-7DB4-FE5A4E19D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310050-4C2F-7642-F384-60C5CB9BA4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3BC9DB-DD91-5369-7E13-86094695F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AE7A-1120-4328-8DA0-252C6D302B1D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BD5F5-C94A-D3B2-0397-FB7B840AF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C56AEE-1461-4DF8-3B7A-B8336B5CD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D19-DA51-4216-AB22-36AA6610F72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39684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C9F77-C2C7-7E81-0EF8-082C7C4AF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49E209-7FD7-F02B-08F7-293C561FEA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ADB12-B84C-44CB-1F8F-21B6D3031C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C9E24E-3611-3B52-7F52-B87D1121A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CA97B-7875-43B6-B980-D412E889D1F9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52D726-3104-D40F-61A4-B6FBE799E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CE9951-BCBD-0B7A-4ACF-125EC6F44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D19-DA51-4216-AB22-36AA6610F72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8817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8C748-2587-D259-EAF4-E6F8B55B9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5CCD1F-0AFB-6944-94E8-6D697F4DAE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0B9AE-716D-B4EA-77D4-CD72BC3D7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1101E-F3F7-4986-AD6C-4EF703063D4E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C963C-F133-A320-42D9-4C9423AD9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F55C2-67EC-7E16-00B9-9C42C4F76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D19-DA51-4216-AB22-36AA6610F72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0505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189C79-F5FB-2D2E-858F-5694AD2CD2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A1298F-3137-0D43-8F66-0FEB635D3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1E50A-747B-20CD-52CA-26550A2A2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72CF3-6D56-4960-B4F0-291795F76031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D462D-155D-5D48-14E9-C75986376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9F415-FBBF-1E28-E19D-17B2F6EB3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85D19-DA51-4216-AB22-36AA6610F72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372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B897F-AAFE-4684-A1A2-17D64CCC684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73C4E6-79DE-87C1-6D33-936B7EF871B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229600" y="218196"/>
            <a:ext cx="621846" cy="6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36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75E0C3-7519-76C4-F3CE-DC6BD69EB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080414-89CD-2A6B-77DA-112AA1C73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11FD1-EB17-2DE1-A7E4-E68583E5B7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69B26C-171B-47CC-8A9A-1F0129BE824C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8341E-2ADD-599A-1C20-47131CD037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DEEE35-7333-EB7E-3F78-28BA2F870D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C6CC6C-A0ED-4689-AFF7-3A2C6677BB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761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8BC697-915C-B35B-0466-48EA6C131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2E1CD-44D8-8E46-647E-692CE543F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BB075-4A78-60D5-16ED-DFDB88CB4E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2F986A-531F-4F14-B3D0-09E7346391C3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91980-1B5E-5188-2969-D7F41FA254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DC2176-60A0-499B-183A-F49DC42AFB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0ED6E2-3707-45A5-895D-14568D8343AB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B12854-EC1B-40DB-1095-1FFFC500F1E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8210280" y="210253"/>
            <a:ext cx="622577" cy="62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51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145111-6E2B-6F93-AC8C-5EBD4631D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B1618-AADC-36A8-CF98-49FBEB327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6D934-4764-DBF8-14A0-BD410A2BDA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2B4F58-B831-459A-B5D1-2E39F5ABC508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6046B-5871-C34A-39C3-24895A8F9A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CB501-F2A3-0C8C-1935-063A63C39F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363CCF-753C-42AB-AB7D-8682AD02CD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590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4D13E5-A680-0123-AEA8-F7E5DBF09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C0BB73-4768-DAB6-FACB-416985C9D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F6AE3-CE77-0B7F-E843-350B49DAFB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F44BCC-CDE0-47E9-A121-DE2149F6DCC3}" type="datetime1">
              <a:rPr lang="en-US" smtClean="0"/>
              <a:t>8/17/2026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67608-E6AF-1200-6439-9603E8EC49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4C04-7D67-0139-DDDF-89DAB911A1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185D19-DA51-4216-AB22-36AA6610F72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809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4751229-0244-4FBB-BED1-407467F4C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4678" y="767679"/>
            <a:ext cx="3733800" cy="3165045"/>
          </a:xfrm>
        </p:spPr>
        <p:txBody>
          <a:bodyPr anchor="b">
            <a:normAutofit/>
          </a:bodyPr>
          <a:lstStyle/>
          <a:p>
            <a:pPr algn="l">
              <a:lnSpc>
                <a:spcPct val="90000"/>
              </a:lnSpc>
            </a:pPr>
            <a:br>
              <a:rPr lang="en-US" sz="3500" b="1" dirty="0"/>
            </a:br>
            <a:r>
              <a:rPr lang="en-US" sz="3500" b="1" dirty="0"/>
              <a:t>Development and Prospectus of Interest Free Banking in Ethiopia </a:t>
            </a:r>
            <a:br>
              <a:rPr lang="en-US" sz="3500" b="1" dirty="0"/>
            </a:br>
            <a:endParaRPr lang="en-US" sz="35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647825" y="4078423"/>
            <a:ext cx="3733800" cy="2058657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chemeClr val="tx1"/>
                </a:solidFill>
              </a:rPr>
              <a:t>Frezer Ayalew, Director, Supervision, NBE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</a:rPr>
              <a:t>August 2026</a:t>
            </a:r>
          </a:p>
          <a:p>
            <a:pPr algn="l"/>
            <a:endParaRPr lang="en-US" dirty="0"/>
          </a:p>
        </p:txBody>
      </p:sp>
      <p:pic>
        <p:nvPicPr>
          <p:cNvPr id="32" name="Graphic 31" descr="Bank">
            <a:extLst>
              <a:ext uri="{FF2B5EF4-FFF2-40B4-BE49-F238E27FC236}">
                <a16:creationId xmlns:a16="http://schemas.microsoft.com/office/drawing/2014/main" id="{B7A1ACE4-4EC7-4FEB-AE1E-760B29460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55861" y="1392825"/>
            <a:ext cx="4058507" cy="40585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EE1C2D-A9E9-843C-3CB8-770AC9819B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210280" y="210253"/>
            <a:ext cx="622577" cy="62257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D373F73-A505-E78B-668F-E32D21531456}"/>
              </a:ext>
            </a:extLst>
          </p:cNvPr>
          <p:cNvGrpSpPr/>
          <p:nvPr/>
        </p:nvGrpSpPr>
        <p:grpSpPr>
          <a:xfrm>
            <a:off x="289759" y="1119"/>
            <a:ext cx="930584" cy="271920"/>
            <a:chOff x="5401469" y="1588"/>
            <a:chExt cx="1389063" cy="540239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4B5D871A-14FF-1E66-CD39-6E8921061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1469" y="1588"/>
              <a:ext cx="1205279" cy="540239"/>
            </a:xfrm>
            <a:custGeom>
              <a:avLst/>
              <a:gdLst>
                <a:gd name="T0" fmla="*/ 0 w 1410"/>
                <a:gd name="T1" fmla="*/ 0 h 632"/>
                <a:gd name="T2" fmla="*/ 630 w 1410"/>
                <a:gd name="T3" fmla="*/ 632 h 632"/>
                <a:gd name="T4" fmla="*/ 1410 w 1410"/>
                <a:gd name="T5" fmla="*/ 632 h 632"/>
                <a:gd name="T6" fmla="*/ 780 w 1410"/>
                <a:gd name="T7" fmla="*/ 0 h 632"/>
                <a:gd name="T8" fmla="*/ 0 w 1410"/>
                <a:gd name="T9" fmla="*/ 0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0" h="632">
                  <a:moveTo>
                    <a:pt x="0" y="0"/>
                  </a:moveTo>
                  <a:lnTo>
                    <a:pt x="630" y="632"/>
                  </a:lnTo>
                  <a:lnTo>
                    <a:pt x="1410" y="632"/>
                  </a:lnTo>
                  <a:lnTo>
                    <a:pt x="7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1D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2E037DA7-CD86-E2E2-3939-28E9D4A42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2003" y="1588"/>
              <a:ext cx="538529" cy="426549"/>
            </a:xfrm>
            <a:custGeom>
              <a:avLst/>
              <a:gdLst>
                <a:gd name="T0" fmla="*/ 0 w 630"/>
                <a:gd name="T1" fmla="*/ 0 h 499"/>
                <a:gd name="T2" fmla="*/ 498 w 630"/>
                <a:gd name="T3" fmla="*/ 499 h 499"/>
                <a:gd name="T4" fmla="*/ 630 w 630"/>
                <a:gd name="T5" fmla="*/ 499 h 499"/>
                <a:gd name="T6" fmla="*/ 132 w 630"/>
                <a:gd name="T7" fmla="*/ 0 h 499"/>
                <a:gd name="T8" fmla="*/ 0 w 630"/>
                <a:gd name="T9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499">
                  <a:moveTo>
                    <a:pt x="0" y="0"/>
                  </a:moveTo>
                  <a:lnTo>
                    <a:pt x="498" y="499"/>
                  </a:lnTo>
                  <a:lnTo>
                    <a:pt x="630" y="499"/>
                  </a:lnTo>
                  <a:lnTo>
                    <a:pt x="1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B5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79AF0AF7-30C4-77B7-E15D-3D9D7B3ED85A}"/>
              </a:ext>
            </a:extLst>
          </p:cNvPr>
          <p:cNvSpPr/>
          <p:nvPr/>
        </p:nvSpPr>
        <p:spPr>
          <a:xfrm>
            <a:off x="245483" y="6647747"/>
            <a:ext cx="8650747" cy="154578"/>
          </a:xfrm>
          <a:prstGeom prst="parallelogram">
            <a:avLst/>
          </a:prstGeom>
          <a:solidFill>
            <a:srgbClr val="E8B7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53F6438-EFBE-B773-B7D7-5BDB01750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8C171C48-D3BF-30C7-A7B7-72EBF7436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34809-57E5-47B0-AD21-9F770472729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9" name="Picture 18" descr="A picture containing text, font, symbol, logo&#10;&#10;Description automatically generated">
            <a:extLst>
              <a:ext uri="{FF2B5EF4-FFF2-40B4-BE49-F238E27FC236}">
                <a16:creationId xmlns:a16="http://schemas.microsoft.com/office/drawing/2014/main" id="{DB41D50B-4CBB-54DC-BC93-84F4791D34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617" y="1497993"/>
            <a:ext cx="1822061" cy="181670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071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56995"/>
            <a:ext cx="7886700" cy="1133693"/>
          </a:xfrm>
        </p:spPr>
        <p:txBody>
          <a:bodyPr>
            <a:normAutofit/>
          </a:bodyPr>
          <a:lstStyle/>
          <a:p>
            <a:r>
              <a:rPr lang="en-US" sz="3600" b="1" dirty="0"/>
              <a:t>Contents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320136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5CDCB36-6A23-DADC-BA53-F5748F35D1C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210280" y="210253"/>
            <a:ext cx="622577" cy="62257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ECDE7F3-D7B3-7C10-8377-EE5EA456921D}"/>
              </a:ext>
            </a:extLst>
          </p:cNvPr>
          <p:cNvGrpSpPr/>
          <p:nvPr/>
        </p:nvGrpSpPr>
        <p:grpSpPr>
          <a:xfrm>
            <a:off x="289759" y="1119"/>
            <a:ext cx="930584" cy="271920"/>
            <a:chOff x="5401469" y="1588"/>
            <a:chExt cx="1389063" cy="540239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BD4980F1-BBBD-CF39-A082-FBF8C80B7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1469" y="1588"/>
              <a:ext cx="1205279" cy="540239"/>
            </a:xfrm>
            <a:custGeom>
              <a:avLst/>
              <a:gdLst>
                <a:gd name="T0" fmla="*/ 0 w 1410"/>
                <a:gd name="T1" fmla="*/ 0 h 632"/>
                <a:gd name="T2" fmla="*/ 630 w 1410"/>
                <a:gd name="T3" fmla="*/ 632 h 632"/>
                <a:gd name="T4" fmla="*/ 1410 w 1410"/>
                <a:gd name="T5" fmla="*/ 632 h 632"/>
                <a:gd name="T6" fmla="*/ 780 w 1410"/>
                <a:gd name="T7" fmla="*/ 0 h 632"/>
                <a:gd name="T8" fmla="*/ 0 w 1410"/>
                <a:gd name="T9" fmla="*/ 0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0" h="632">
                  <a:moveTo>
                    <a:pt x="0" y="0"/>
                  </a:moveTo>
                  <a:lnTo>
                    <a:pt x="630" y="632"/>
                  </a:lnTo>
                  <a:lnTo>
                    <a:pt x="1410" y="632"/>
                  </a:lnTo>
                  <a:lnTo>
                    <a:pt x="7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1D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DA8FE96B-9113-7FF5-05E0-398D457DF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2003" y="1588"/>
              <a:ext cx="538529" cy="426549"/>
            </a:xfrm>
            <a:custGeom>
              <a:avLst/>
              <a:gdLst>
                <a:gd name="T0" fmla="*/ 0 w 630"/>
                <a:gd name="T1" fmla="*/ 0 h 499"/>
                <a:gd name="T2" fmla="*/ 498 w 630"/>
                <a:gd name="T3" fmla="*/ 499 h 499"/>
                <a:gd name="T4" fmla="*/ 630 w 630"/>
                <a:gd name="T5" fmla="*/ 499 h 499"/>
                <a:gd name="T6" fmla="*/ 132 w 630"/>
                <a:gd name="T7" fmla="*/ 0 h 499"/>
                <a:gd name="T8" fmla="*/ 0 w 630"/>
                <a:gd name="T9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499">
                  <a:moveTo>
                    <a:pt x="0" y="0"/>
                  </a:moveTo>
                  <a:lnTo>
                    <a:pt x="498" y="499"/>
                  </a:lnTo>
                  <a:lnTo>
                    <a:pt x="630" y="499"/>
                  </a:lnTo>
                  <a:lnTo>
                    <a:pt x="1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B5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C39F2C31-10F8-3A3B-668E-6A9315A73DB6}"/>
              </a:ext>
            </a:extLst>
          </p:cNvPr>
          <p:cNvSpPr/>
          <p:nvPr/>
        </p:nvSpPr>
        <p:spPr>
          <a:xfrm>
            <a:off x="182110" y="6635715"/>
            <a:ext cx="8650747" cy="154578"/>
          </a:xfrm>
          <a:prstGeom prst="parallelogram">
            <a:avLst/>
          </a:prstGeom>
          <a:solidFill>
            <a:srgbClr val="E8B7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C68C249-C132-2AC5-C5F7-823E9DBBD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F7F7831E-58CB-B8D1-1BBF-8A7953107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4B24B-F60C-4FA9-A09D-632FFFCAF10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7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825" y="1188637"/>
            <a:ext cx="2241175" cy="4480726"/>
          </a:xfrm>
        </p:spPr>
        <p:txBody>
          <a:bodyPr>
            <a:normAutofit/>
          </a:bodyPr>
          <a:lstStyle/>
          <a:p>
            <a:pPr lvl="0" algn="r">
              <a:lnSpc>
                <a:spcPct val="90000"/>
              </a:lnSpc>
              <a:spcBef>
                <a:spcPts val="0"/>
              </a:spcBef>
            </a:pPr>
            <a:r>
              <a:rPr lang="en-US" sz="3600" b="1" dirty="0"/>
              <a:t>The Financial System Landscape in Ethiopia </a:t>
            </a:r>
            <a:br>
              <a:rPr lang="en-US" sz="3600" kern="0" dirty="0"/>
            </a:br>
            <a:endParaRPr lang="en-US" sz="360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810000" y="1188637"/>
            <a:ext cx="4527175" cy="4221563"/>
          </a:xfrm>
        </p:spPr>
        <p:txBody>
          <a:bodyPr anchor="ctr">
            <a:normAutofit lnSpcReduction="10000"/>
          </a:bodyPr>
          <a:lstStyle/>
          <a:p>
            <a:pPr marL="0" indent="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endParaRPr lang="en-GB" sz="1500" b="1" dirty="0">
              <a:latin typeface="Calibri" pitchFamily="34" charset="0"/>
              <a:ea typeface="Gungsuh" pitchFamily="18" charset="-127"/>
              <a:cs typeface="Calibri" pitchFamily="34" charset="0"/>
            </a:endParaRPr>
          </a:p>
          <a:p>
            <a:pPr marL="0" indent="0" algn="just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GB" sz="1500" b="1" dirty="0">
                <a:latin typeface="Calibri" pitchFamily="34" charset="0"/>
                <a:ea typeface="Gungsuh" pitchFamily="18" charset="-127"/>
                <a:cs typeface="Calibri" pitchFamily="34" charset="0"/>
              </a:rPr>
              <a:t>Pillars of the Financial System  include: </a:t>
            </a:r>
          </a:p>
          <a:p>
            <a:pPr algn="just"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GB" sz="1500" b="1" dirty="0">
                <a:latin typeface="Calibri" pitchFamily="34" charset="0"/>
                <a:ea typeface="Gungsuh" pitchFamily="18" charset="-127"/>
                <a:cs typeface="Calibri" pitchFamily="34" charset="0"/>
              </a:rPr>
              <a:t> </a:t>
            </a:r>
            <a:r>
              <a:rPr lang="en-GB" sz="1500" b="1" dirty="0">
                <a:latin typeface="+mj-lt"/>
                <a:ea typeface="+mj-ea"/>
                <a:cs typeface="+mj-cs"/>
              </a:rPr>
              <a:t>Financial Market  (Financial Institutions &amp; Capital Mkt) </a:t>
            </a:r>
          </a:p>
          <a:p>
            <a:pPr marL="914400" indent="-45720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en-GB" sz="1500" b="1" dirty="0">
                <a:latin typeface="+mj-lt"/>
                <a:ea typeface="+mj-ea"/>
                <a:cs typeface="+mj-cs"/>
              </a:rPr>
              <a:t>FIs= Banks, MFIs, Ins Cos, CGFCs, PIIs, PSO etc.</a:t>
            </a:r>
          </a:p>
          <a:p>
            <a:pPr marL="914400" indent="-45720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en-GB" sz="1500" b="1" dirty="0">
                <a:latin typeface="+mj-lt"/>
                <a:ea typeface="+mj-ea"/>
                <a:cs typeface="+mj-cs"/>
              </a:rPr>
              <a:t>Capital Mkt: Capital Market Proclamation ratified, CMRA established and ESX has gone operational, various capital market service providers are licensed and in operation.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en-GB" sz="1500" b="1" dirty="0">
                <a:latin typeface="+mj-lt"/>
                <a:ea typeface="+mj-ea"/>
                <a:cs typeface="+mj-cs"/>
              </a:rPr>
              <a:t>Payment and Settlement System (Financial Infrastructure)</a:t>
            </a:r>
          </a:p>
          <a:p>
            <a:pPr algn="just">
              <a:lnSpc>
                <a:spcPct val="90000"/>
              </a:lnSpc>
              <a:spcBef>
                <a:spcPts val="0"/>
              </a:spcBef>
              <a:defRPr/>
            </a:pPr>
            <a:r>
              <a:rPr lang="en-GB" sz="1500" b="1" dirty="0">
                <a:latin typeface="+mj-lt"/>
                <a:ea typeface="+mj-ea"/>
                <a:cs typeface="+mj-cs"/>
              </a:rPr>
              <a:t>Regulatory  Bodies (NBE, AABE, FIS, EDIF, CMRA)</a:t>
            </a:r>
          </a:p>
          <a:p>
            <a:pPr algn="just">
              <a:lnSpc>
                <a:spcPct val="90000"/>
              </a:lnSpc>
              <a:spcBef>
                <a:spcPts val="0"/>
              </a:spcBef>
              <a:defRPr/>
            </a:pPr>
            <a:r>
              <a:rPr lang="en-GB" sz="1500" b="1" dirty="0">
                <a:latin typeface="+mj-lt"/>
                <a:ea typeface="+mj-ea"/>
                <a:cs typeface="+mj-cs"/>
              </a:rPr>
              <a:t>Financial Consumers.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q"/>
              <a:defRPr/>
            </a:pPr>
            <a:endParaRPr lang="en-GB" sz="1500" b="1" dirty="0">
              <a:latin typeface="Calibri" pitchFamily="34" charset="0"/>
              <a:ea typeface="Gungsuh" pitchFamily="18" charset="-127"/>
              <a:cs typeface="Calibri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endParaRPr lang="en-GB" sz="1500" b="1" dirty="0">
              <a:latin typeface="Calibri" pitchFamily="34" charset="0"/>
              <a:ea typeface="Gungsuh" pitchFamily="18" charset="-127"/>
              <a:cs typeface="Calibri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9D539C-FAFE-623B-D8E1-94B733D2A7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210280" y="210253"/>
            <a:ext cx="622577" cy="62257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2711A91-6AF0-E11F-78CE-CB05927AA801}"/>
              </a:ext>
            </a:extLst>
          </p:cNvPr>
          <p:cNvGrpSpPr/>
          <p:nvPr/>
        </p:nvGrpSpPr>
        <p:grpSpPr>
          <a:xfrm>
            <a:off x="289759" y="1119"/>
            <a:ext cx="930584" cy="271920"/>
            <a:chOff x="5401469" y="1588"/>
            <a:chExt cx="1389063" cy="540239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41C0E0A-8D4A-F0C5-215C-B63AC6D85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1469" y="1588"/>
              <a:ext cx="1205279" cy="540239"/>
            </a:xfrm>
            <a:custGeom>
              <a:avLst/>
              <a:gdLst>
                <a:gd name="T0" fmla="*/ 0 w 1410"/>
                <a:gd name="T1" fmla="*/ 0 h 632"/>
                <a:gd name="T2" fmla="*/ 630 w 1410"/>
                <a:gd name="T3" fmla="*/ 632 h 632"/>
                <a:gd name="T4" fmla="*/ 1410 w 1410"/>
                <a:gd name="T5" fmla="*/ 632 h 632"/>
                <a:gd name="T6" fmla="*/ 780 w 1410"/>
                <a:gd name="T7" fmla="*/ 0 h 632"/>
                <a:gd name="T8" fmla="*/ 0 w 1410"/>
                <a:gd name="T9" fmla="*/ 0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0" h="632">
                  <a:moveTo>
                    <a:pt x="0" y="0"/>
                  </a:moveTo>
                  <a:lnTo>
                    <a:pt x="630" y="632"/>
                  </a:lnTo>
                  <a:lnTo>
                    <a:pt x="1410" y="632"/>
                  </a:lnTo>
                  <a:lnTo>
                    <a:pt x="7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1D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26C70078-3362-F9EB-14B3-D90225A506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2003" y="1588"/>
              <a:ext cx="538529" cy="426549"/>
            </a:xfrm>
            <a:custGeom>
              <a:avLst/>
              <a:gdLst>
                <a:gd name="T0" fmla="*/ 0 w 630"/>
                <a:gd name="T1" fmla="*/ 0 h 499"/>
                <a:gd name="T2" fmla="*/ 498 w 630"/>
                <a:gd name="T3" fmla="*/ 499 h 499"/>
                <a:gd name="T4" fmla="*/ 630 w 630"/>
                <a:gd name="T5" fmla="*/ 499 h 499"/>
                <a:gd name="T6" fmla="*/ 132 w 630"/>
                <a:gd name="T7" fmla="*/ 0 h 499"/>
                <a:gd name="T8" fmla="*/ 0 w 630"/>
                <a:gd name="T9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499">
                  <a:moveTo>
                    <a:pt x="0" y="0"/>
                  </a:moveTo>
                  <a:lnTo>
                    <a:pt x="498" y="499"/>
                  </a:lnTo>
                  <a:lnTo>
                    <a:pt x="630" y="499"/>
                  </a:lnTo>
                  <a:lnTo>
                    <a:pt x="1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B5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DABEF461-3004-709D-433A-C4596EFF6E4A}"/>
              </a:ext>
            </a:extLst>
          </p:cNvPr>
          <p:cNvSpPr/>
          <p:nvPr/>
        </p:nvSpPr>
        <p:spPr>
          <a:xfrm>
            <a:off x="219924" y="6654745"/>
            <a:ext cx="8650747" cy="154578"/>
          </a:xfrm>
          <a:prstGeom prst="parallelogram">
            <a:avLst/>
          </a:prstGeom>
          <a:solidFill>
            <a:srgbClr val="E8B7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4063C7A-72B4-AA61-20CE-2D048CBBB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7E3AC782-90DE-EE6A-F436-C7A0F180B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7926-7E4F-4B49-A547-0BABF1B6D30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71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652019-A627-C11B-940B-A10701ECF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48640"/>
            <a:ext cx="2700645" cy="543153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GB" sz="4700" b="1" dirty="0"/>
              <a:t>Financial System Reform in Ethiopia </a:t>
            </a:r>
            <a:br>
              <a:rPr lang="en-GB" sz="4700" b="1" dirty="0"/>
            </a:br>
            <a:endParaRPr lang="en-US" sz="4700" b="1" dirty="0"/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347917" y="3261001"/>
            <a:ext cx="4480560" cy="13716"/>
          </a:xfrm>
          <a:custGeom>
            <a:avLst/>
            <a:gdLst>
              <a:gd name="csX0" fmla="*/ 0 w 4480560"/>
              <a:gd name="csY0" fmla="*/ 0 h 13716"/>
              <a:gd name="csX1" fmla="*/ 595274 w 4480560"/>
              <a:gd name="csY1" fmla="*/ 0 h 13716"/>
              <a:gd name="csX2" fmla="*/ 1100938 w 4480560"/>
              <a:gd name="csY2" fmla="*/ 0 h 13716"/>
              <a:gd name="csX3" fmla="*/ 1651406 w 4480560"/>
              <a:gd name="csY3" fmla="*/ 0 h 13716"/>
              <a:gd name="csX4" fmla="*/ 2336292 w 4480560"/>
              <a:gd name="csY4" fmla="*/ 0 h 13716"/>
              <a:gd name="csX5" fmla="*/ 2931566 w 4480560"/>
              <a:gd name="csY5" fmla="*/ 0 h 13716"/>
              <a:gd name="csX6" fmla="*/ 3482035 w 4480560"/>
              <a:gd name="csY6" fmla="*/ 0 h 13716"/>
              <a:gd name="csX7" fmla="*/ 4480560 w 4480560"/>
              <a:gd name="csY7" fmla="*/ 0 h 13716"/>
              <a:gd name="csX8" fmla="*/ 4480560 w 4480560"/>
              <a:gd name="csY8" fmla="*/ 13716 h 13716"/>
              <a:gd name="csX9" fmla="*/ 3840480 w 4480560"/>
              <a:gd name="csY9" fmla="*/ 13716 h 13716"/>
              <a:gd name="csX10" fmla="*/ 3290011 w 4480560"/>
              <a:gd name="csY10" fmla="*/ 13716 h 13716"/>
              <a:gd name="csX11" fmla="*/ 2560320 w 4480560"/>
              <a:gd name="csY11" fmla="*/ 13716 h 13716"/>
              <a:gd name="csX12" fmla="*/ 1965046 w 4480560"/>
              <a:gd name="csY12" fmla="*/ 13716 h 13716"/>
              <a:gd name="csX13" fmla="*/ 1459382 w 4480560"/>
              <a:gd name="csY13" fmla="*/ 13716 h 13716"/>
              <a:gd name="csX14" fmla="*/ 774497 w 4480560"/>
              <a:gd name="csY14" fmla="*/ 13716 h 13716"/>
              <a:gd name="csX15" fmla="*/ 0 w 4480560"/>
              <a:gd name="csY15" fmla="*/ 13716 h 13716"/>
              <a:gd name="csX16" fmla="*/ 0 w 4480560"/>
              <a:gd name="csY16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3716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273" y="3379"/>
                  <a:pt x="4480768" y="9289"/>
                  <a:pt x="4480560" y="13716"/>
                </a:cubicBezTo>
                <a:cubicBezTo>
                  <a:pt x="4314132" y="10352"/>
                  <a:pt x="4028383" y="32060"/>
                  <a:pt x="3840480" y="13716"/>
                </a:cubicBezTo>
                <a:cubicBezTo>
                  <a:pt x="3652577" y="-4628"/>
                  <a:pt x="3547615" y="-1724"/>
                  <a:pt x="3290011" y="13716"/>
                </a:cubicBezTo>
                <a:cubicBezTo>
                  <a:pt x="3032407" y="29156"/>
                  <a:pt x="2830268" y="4147"/>
                  <a:pt x="2560320" y="13716"/>
                </a:cubicBezTo>
                <a:cubicBezTo>
                  <a:pt x="2290372" y="23285"/>
                  <a:pt x="2147422" y="2156"/>
                  <a:pt x="1965046" y="13716"/>
                </a:cubicBezTo>
                <a:cubicBezTo>
                  <a:pt x="1782670" y="25276"/>
                  <a:pt x="1689791" y="36108"/>
                  <a:pt x="1459382" y="13716"/>
                </a:cubicBezTo>
                <a:cubicBezTo>
                  <a:pt x="1228973" y="-8676"/>
                  <a:pt x="915486" y="31929"/>
                  <a:pt x="774497" y="13716"/>
                </a:cubicBezTo>
                <a:cubicBezTo>
                  <a:pt x="633508" y="-4497"/>
                  <a:pt x="361442" y="-15679"/>
                  <a:pt x="0" y="13716"/>
                </a:cubicBezTo>
                <a:cubicBezTo>
                  <a:pt x="-362" y="8190"/>
                  <a:pt x="-434" y="6098"/>
                  <a:pt x="0" y="0"/>
                </a:cubicBezTo>
                <a:close/>
              </a:path>
              <a:path w="4480560" h="13716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0360" y="3832"/>
                  <a:pt x="4481152" y="9314"/>
                  <a:pt x="4480560" y="13716"/>
                </a:cubicBezTo>
                <a:cubicBezTo>
                  <a:pt x="4279652" y="-11422"/>
                  <a:pt x="4200762" y="36994"/>
                  <a:pt x="3930091" y="13716"/>
                </a:cubicBezTo>
                <a:cubicBezTo>
                  <a:pt x="3659420" y="-9562"/>
                  <a:pt x="3456052" y="17722"/>
                  <a:pt x="3290011" y="13716"/>
                </a:cubicBezTo>
                <a:cubicBezTo>
                  <a:pt x="3123970" y="9710"/>
                  <a:pt x="2882392" y="28246"/>
                  <a:pt x="2649931" y="13716"/>
                </a:cubicBezTo>
                <a:cubicBezTo>
                  <a:pt x="2417470" y="-814"/>
                  <a:pt x="2238426" y="2765"/>
                  <a:pt x="2054657" y="13716"/>
                </a:cubicBezTo>
                <a:cubicBezTo>
                  <a:pt x="1870888" y="24667"/>
                  <a:pt x="1566368" y="40468"/>
                  <a:pt x="1324966" y="13716"/>
                </a:cubicBezTo>
                <a:cubicBezTo>
                  <a:pt x="1083564" y="-13036"/>
                  <a:pt x="787410" y="6374"/>
                  <a:pt x="595274" y="13716"/>
                </a:cubicBezTo>
                <a:cubicBezTo>
                  <a:pt x="403138" y="21058"/>
                  <a:pt x="169622" y="5927"/>
                  <a:pt x="0" y="13716"/>
                </a:cubicBezTo>
                <a:cubicBezTo>
                  <a:pt x="-475" y="8699"/>
                  <a:pt x="-565" y="440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0022C-5A0E-0FA0-1ADD-696D9B4C7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4813" y="552091"/>
            <a:ext cx="4668251" cy="5431536"/>
          </a:xfrm>
        </p:spPr>
        <p:txBody>
          <a:bodyPr anchor="ctr"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itchFamily="34" charset="0"/>
                <a:ea typeface="Gungsuh" pitchFamily="18" charset="-127"/>
                <a:cs typeface="Calibri" pitchFamily="34" charset="0"/>
              </a:rPr>
              <a:t>NBE monetary policy modernization.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itchFamily="34" charset="0"/>
                <a:ea typeface="Gungsuh" pitchFamily="18" charset="-127"/>
                <a:cs typeface="Calibri" pitchFamily="34" charset="0"/>
              </a:rPr>
              <a:t>Banking sector opening up for foreign investment.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itchFamily="34" charset="0"/>
                <a:ea typeface="Gungsuh" pitchFamily="18" charset="-127"/>
                <a:cs typeface="Calibri" pitchFamily="34" charset="0"/>
              </a:rPr>
              <a:t>New NBE proclamation and banking business proclamation enacted.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itchFamily="34" charset="0"/>
                <a:ea typeface="Gungsuh" pitchFamily="18" charset="-127"/>
                <a:cs typeface="Calibri" pitchFamily="34" charset="0"/>
              </a:rPr>
              <a:t>Establishment of CMRA and ESX – ESX Launched on January 09, 2025.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itchFamily="34" charset="0"/>
                <a:ea typeface="Gungsuh" pitchFamily="18" charset="-127"/>
                <a:cs typeface="Calibri" pitchFamily="34" charset="0"/>
              </a:rPr>
              <a:t>Ethiopian Deposit Insurance Fund operationalized.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itchFamily="34" charset="0"/>
                <a:ea typeface="Gungsuh" pitchFamily="18" charset="-127"/>
                <a:cs typeface="Calibri" pitchFamily="34" charset="0"/>
              </a:rPr>
              <a:t>New FX Policy Regime - Competitive and Market Based FX policy introduced.  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itchFamily="34" charset="0"/>
                <a:ea typeface="Gungsuh" pitchFamily="18" charset="-127"/>
                <a:cs typeface="Calibri" pitchFamily="34" charset="0"/>
              </a:rPr>
              <a:t>Electronic interbank FX market powered by ESX introduced.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itchFamily="34" charset="0"/>
                <a:ea typeface="Gungsuh" pitchFamily="18" charset="-127"/>
                <a:cs typeface="Calibri" pitchFamily="34" charset="0"/>
              </a:rPr>
              <a:t>Rapid and exponential growth of DFS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z="1900" b="1" dirty="0">
                <a:latin typeface="Calibri" pitchFamily="34" charset="0"/>
                <a:ea typeface="Gungsuh" pitchFamily="18" charset="-127"/>
                <a:cs typeface="Calibri" pitchFamily="34" charset="0"/>
              </a:rPr>
              <a:t>Banking Business Legal Framework/Directives  are being upgraded.</a:t>
            </a:r>
          </a:p>
          <a:p>
            <a:endParaRPr lang="en-US" sz="19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AA2487-16FE-0327-4755-67E89AF58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210280" y="210253"/>
            <a:ext cx="622577" cy="622577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AF4543E-560C-9DA2-2F8D-164CBE7781E3}"/>
              </a:ext>
            </a:extLst>
          </p:cNvPr>
          <p:cNvGrpSpPr/>
          <p:nvPr/>
        </p:nvGrpSpPr>
        <p:grpSpPr>
          <a:xfrm>
            <a:off x="289759" y="1119"/>
            <a:ext cx="930584" cy="271920"/>
            <a:chOff x="5401469" y="1588"/>
            <a:chExt cx="1389063" cy="540239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8FD8A271-5439-1C78-9742-A969BDD8C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1469" y="1588"/>
              <a:ext cx="1205279" cy="540239"/>
            </a:xfrm>
            <a:custGeom>
              <a:avLst/>
              <a:gdLst>
                <a:gd name="T0" fmla="*/ 0 w 1410"/>
                <a:gd name="T1" fmla="*/ 0 h 632"/>
                <a:gd name="T2" fmla="*/ 630 w 1410"/>
                <a:gd name="T3" fmla="*/ 632 h 632"/>
                <a:gd name="T4" fmla="*/ 1410 w 1410"/>
                <a:gd name="T5" fmla="*/ 632 h 632"/>
                <a:gd name="T6" fmla="*/ 780 w 1410"/>
                <a:gd name="T7" fmla="*/ 0 h 632"/>
                <a:gd name="T8" fmla="*/ 0 w 1410"/>
                <a:gd name="T9" fmla="*/ 0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0" h="632">
                  <a:moveTo>
                    <a:pt x="0" y="0"/>
                  </a:moveTo>
                  <a:lnTo>
                    <a:pt x="630" y="632"/>
                  </a:lnTo>
                  <a:lnTo>
                    <a:pt x="1410" y="632"/>
                  </a:lnTo>
                  <a:lnTo>
                    <a:pt x="7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1D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D8C28A71-7BC3-BFDC-9A8E-864D0D145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2003" y="1588"/>
              <a:ext cx="538529" cy="426549"/>
            </a:xfrm>
            <a:custGeom>
              <a:avLst/>
              <a:gdLst>
                <a:gd name="T0" fmla="*/ 0 w 630"/>
                <a:gd name="T1" fmla="*/ 0 h 499"/>
                <a:gd name="T2" fmla="*/ 498 w 630"/>
                <a:gd name="T3" fmla="*/ 499 h 499"/>
                <a:gd name="T4" fmla="*/ 630 w 630"/>
                <a:gd name="T5" fmla="*/ 499 h 499"/>
                <a:gd name="T6" fmla="*/ 132 w 630"/>
                <a:gd name="T7" fmla="*/ 0 h 499"/>
                <a:gd name="T8" fmla="*/ 0 w 630"/>
                <a:gd name="T9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499">
                  <a:moveTo>
                    <a:pt x="0" y="0"/>
                  </a:moveTo>
                  <a:lnTo>
                    <a:pt x="498" y="499"/>
                  </a:lnTo>
                  <a:lnTo>
                    <a:pt x="630" y="499"/>
                  </a:lnTo>
                  <a:lnTo>
                    <a:pt x="1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B5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F3F19728-9B23-50F9-8AAD-A27FB4E524CB}"/>
              </a:ext>
            </a:extLst>
          </p:cNvPr>
          <p:cNvSpPr/>
          <p:nvPr/>
        </p:nvSpPr>
        <p:spPr>
          <a:xfrm>
            <a:off x="245483" y="6600161"/>
            <a:ext cx="8650747" cy="154578"/>
          </a:xfrm>
          <a:prstGeom prst="parallelogram">
            <a:avLst/>
          </a:prstGeom>
          <a:solidFill>
            <a:srgbClr val="E8B7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55DF43AB-4F0C-28B8-D77A-4AB0FD38A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A4DED5C6-EEB1-302D-D80C-699D61C33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6F9D0-F2B9-46D8-8248-A441F505A8F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407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1AE9FA-A8F6-3791-E33B-D90A3A11B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C5EAE-7E33-91E7-3F19-E15A7DCB4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798" y="457200"/>
            <a:ext cx="2847230" cy="3886200"/>
          </a:xfrm>
        </p:spPr>
        <p:txBody>
          <a:bodyPr anchor="t">
            <a:normAutofit/>
          </a:bodyPr>
          <a:lstStyle/>
          <a:p>
            <a:pPr>
              <a:spcBef>
                <a:spcPts val="0"/>
              </a:spcBef>
            </a:pPr>
            <a:r>
              <a:rPr lang="en-GB" sz="4200" b="1" dirty="0"/>
              <a:t>Strategic  Position  of IFB in The Financial System </a:t>
            </a:r>
            <a:endParaRPr lang="en-US" sz="4200" b="1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250" y="4415246"/>
            <a:ext cx="8986749" cy="2087795"/>
            <a:chOff x="143163" y="5763486"/>
            <a:chExt cx="11982332" cy="73955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50279" y="587829"/>
            <a:ext cx="4878975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972090-525C-95EA-73A0-95C25557E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2163" y="587829"/>
            <a:ext cx="4156790" cy="5175657"/>
          </a:xfrm>
        </p:spPr>
        <p:txBody>
          <a:bodyPr anchor="t">
            <a:normAutofit/>
          </a:bodyPr>
          <a:lstStyle/>
          <a:p>
            <a:pPr marR="0" lvl="0" algn="just" defTabSz="914400" rtl="0" eaLnBrk="1" fontAlgn="base" latinLnBrk="0" hangingPunct="1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Gungsuh" panose="02030600000101010101" pitchFamily="18" charset="-127"/>
                <a:cs typeface="Calibri" panose="020F0502020204030204" pitchFamily="34" charset="0"/>
              </a:rPr>
              <a:t>Interest Free/Islamic Banking System Model:</a:t>
            </a:r>
          </a:p>
          <a:p>
            <a:pPr marL="604838" marR="0" lvl="1" indent="-285750" defTabSz="9144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Gungsuh" panose="02030600000101010101" pitchFamily="18" charset="-127"/>
                <a:cs typeface="Calibri" panose="020F0502020204030204" pitchFamily="34" charset="0"/>
              </a:rPr>
              <a:t>Pure Conventional </a:t>
            </a:r>
          </a:p>
          <a:p>
            <a:pPr marL="604838" marR="0" lvl="1" indent="-285750" defTabSz="9144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Gungsuh" panose="02030600000101010101" pitchFamily="18" charset="-127"/>
                <a:cs typeface="Calibri" panose="020F0502020204030204" pitchFamily="34" charset="0"/>
              </a:rPr>
              <a:t>Full-fledged </a:t>
            </a:r>
          </a:p>
          <a:p>
            <a:pPr marL="604838" marR="0" lvl="1" indent="-285750" defTabSz="9144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Gungsuh" panose="02030600000101010101" pitchFamily="18" charset="-127"/>
                <a:cs typeface="Calibri" panose="020F0502020204030204" pitchFamily="34" charset="0"/>
              </a:rPr>
              <a:t>Dual system </a:t>
            </a:r>
          </a:p>
          <a:p>
            <a:pPr marL="604838" marR="0" lvl="1" indent="-285750" defTabSz="914400" rtl="0" eaLnBrk="1" fontAlgn="base" latinLnBrk="0" hangingPunct="1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Gungsuh" panose="02030600000101010101" pitchFamily="18" charset="-127"/>
                <a:cs typeface="Calibri" panose="020F0502020204030204" pitchFamily="34" charset="0"/>
              </a:rPr>
              <a:t>Conventional plus system</a:t>
            </a:r>
          </a:p>
          <a:p>
            <a:pPr marR="0" lvl="0" algn="just" defTabSz="914400" rtl="0" eaLnBrk="1" fontAlgn="base" latinLnBrk="0" hangingPunct="1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Gungsuh" panose="02030600000101010101" pitchFamily="18" charset="-127"/>
                <a:cs typeface="Calibri" panose="020F0502020204030204" pitchFamily="34" charset="0"/>
              </a:rPr>
              <a:t> In Ethiopia, the financial system has been dominated with conventional/traditional system where interest/riba plays dominant role. </a:t>
            </a:r>
          </a:p>
          <a:p>
            <a:pPr algn="just" fontAlgn="base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Gungsuh" panose="02030600000101010101" pitchFamily="18" charset="-127"/>
                <a:cs typeface="Calibri" panose="020F0502020204030204" pitchFamily="34" charset="0"/>
              </a:rPr>
              <a:t> Currently, Ethiopia is in a conventional plus system where there are few IFB under the conventional regulatory regime.</a:t>
            </a:r>
          </a:p>
          <a:p>
            <a:pPr algn="just" fontAlgn="base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defRPr/>
            </a:pPr>
            <a:r>
              <a:rPr kumimoji="0" lang="en-US" altLang="en-US" sz="1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ckwell" panose="02060603020205020403" pitchFamily="18" charset="0"/>
                <a:ea typeface="Gungsuh" panose="02030600000101010101" pitchFamily="18" charset="-127"/>
                <a:cs typeface="Calibri" panose="020F0502020204030204" pitchFamily="34" charset="0"/>
              </a:rPr>
              <a:t>Going forward, dual system where all conventional and IFB operate side by side/in parallel with customized regulatory regime is in progress in all financial system actors. </a:t>
            </a:r>
            <a:endParaRPr kumimoji="0" lang="en-US" altLang="en-US" sz="13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erpetua"/>
              <a:ea typeface="Gungsuh" panose="02030600000101010101" pitchFamily="18" charset="-127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sz="13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4CB8F9-4DB3-B92E-F774-9AA8A6B09D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252815" y="145911"/>
            <a:ext cx="622577" cy="622577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E07DEA-BC96-297A-3C1B-2C6806B32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8A6A00-4441-71F2-664E-379D76F75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0072-9032-436A-BD6C-ADD3A1D48CE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040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4F3983-7276-F556-6498-3ED27D184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71ACE7-29CC-3095-AB73-79E8AD77D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GB" sz="3600" b="1" dirty="0"/>
              <a:t>Evolution of</a:t>
            </a:r>
            <a:br>
              <a:rPr lang="en-GB" sz="3600" b="1" dirty="0"/>
            </a:br>
            <a:r>
              <a:rPr lang="en-US" sz="3600" b="1" dirty="0"/>
              <a:t> of Regulatory framework for IFB in Ethiopia </a:t>
            </a:r>
            <a:br>
              <a:rPr lang="en-US" sz="1400" b="1" dirty="0">
                <a:solidFill>
                  <a:srgbClr val="1F497D">
                    <a:lumMod val="75000"/>
                  </a:srgbClr>
                </a:solidFill>
              </a:rPr>
            </a:br>
            <a:endParaRPr lang="en-US" sz="14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8498FF2-6D8C-C31A-6D54-6C9BE421C1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257381"/>
              </p:ext>
            </p:extLst>
          </p:nvPr>
        </p:nvGraphicFramePr>
        <p:xfrm>
          <a:off x="439189" y="13716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22F62FA2-0D92-2A70-34A6-0D986AAE01A9}"/>
              </a:ext>
            </a:extLst>
          </p:cNvPr>
          <p:cNvGrpSpPr/>
          <p:nvPr/>
        </p:nvGrpSpPr>
        <p:grpSpPr>
          <a:xfrm>
            <a:off x="289759" y="1119"/>
            <a:ext cx="930584" cy="271920"/>
            <a:chOff x="5401469" y="1588"/>
            <a:chExt cx="1389063" cy="540239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B159B8AB-D37E-6698-B679-D0C454B48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1469" y="1588"/>
              <a:ext cx="1205279" cy="540239"/>
            </a:xfrm>
            <a:custGeom>
              <a:avLst/>
              <a:gdLst>
                <a:gd name="T0" fmla="*/ 0 w 1410"/>
                <a:gd name="T1" fmla="*/ 0 h 632"/>
                <a:gd name="T2" fmla="*/ 630 w 1410"/>
                <a:gd name="T3" fmla="*/ 632 h 632"/>
                <a:gd name="T4" fmla="*/ 1410 w 1410"/>
                <a:gd name="T5" fmla="*/ 632 h 632"/>
                <a:gd name="T6" fmla="*/ 780 w 1410"/>
                <a:gd name="T7" fmla="*/ 0 h 632"/>
                <a:gd name="T8" fmla="*/ 0 w 1410"/>
                <a:gd name="T9" fmla="*/ 0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0" h="632">
                  <a:moveTo>
                    <a:pt x="0" y="0"/>
                  </a:moveTo>
                  <a:lnTo>
                    <a:pt x="630" y="632"/>
                  </a:lnTo>
                  <a:lnTo>
                    <a:pt x="1410" y="632"/>
                  </a:lnTo>
                  <a:lnTo>
                    <a:pt x="7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1D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80FB0B3-AA7A-A735-B8B3-0D324EDBD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2003" y="1588"/>
              <a:ext cx="538529" cy="426549"/>
            </a:xfrm>
            <a:custGeom>
              <a:avLst/>
              <a:gdLst>
                <a:gd name="T0" fmla="*/ 0 w 630"/>
                <a:gd name="T1" fmla="*/ 0 h 499"/>
                <a:gd name="T2" fmla="*/ 498 w 630"/>
                <a:gd name="T3" fmla="*/ 499 h 499"/>
                <a:gd name="T4" fmla="*/ 630 w 630"/>
                <a:gd name="T5" fmla="*/ 499 h 499"/>
                <a:gd name="T6" fmla="*/ 132 w 630"/>
                <a:gd name="T7" fmla="*/ 0 h 499"/>
                <a:gd name="T8" fmla="*/ 0 w 630"/>
                <a:gd name="T9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499">
                  <a:moveTo>
                    <a:pt x="0" y="0"/>
                  </a:moveTo>
                  <a:lnTo>
                    <a:pt x="498" y="499"/>
                  </a:lnTo>
                  <a:lnTo>
                    <a:pt x="630" y="499"/>
                  </a:lnTo>
                  <a:lnTo>
                    <a:pt x="1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B5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Parallelogram 6">
            <a:extLst>
              <a:ext uri="{FF2B5EF4-FFF2-40B4-BE49-F238E27FC236}">
                <a16:creationId xmlns:a16="http://schemas.microsoft.com/office/drawing/2014/main" id="{B411ADCE-C7E8-6A8E-D463-7790F149ADA3}"/>
              </a:ext>
            </a:extLst>
          </p:cNvPr>
          <p:cNvSpPr/>
          <p:nvPr/>
        </p:nvSpPr>
        <p:spPr>
          <a:xfrm>
            <a:off x="246626" y="6654745"/>
            <a:ext cx="8650747" cy="154578"/>
          </a:xfrm>
          <a:prstGeom prst="parallelogram">
            <a:avLst/>
          </a:prstGeom>
          <a:solidFill>
            <a:srgbClr val="E8B7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54C5078-4105-EDF4-2D41-315C12A13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ACF7F99E-2483-E3BC-543F-FD4110665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F718E-190F-441C-ADFD-98CFA5DCA51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491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000" b="1" dirty="0">
                <a:solidFill>
                  <a:srgbClr val="FFFFFF"/>
                </a:solidFill>
              </a:rPr>
              <a:t>Banking Business Proclamation No. 1360/2025</a:t>
            </a:r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5E382D27-146A-634E-D2AC-0310B1489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 lnSpcReduction="10000"/>
          </a:bodyPr>
          <a:lstStyle/>
          <a:p>
            <a:pPr fontAlgn="base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" panose="05000000000000000000" pitchFamily="2" charset="2"/>
              <a:buChar char="§"/>
              <a:defRPr/>
            </a:pPr>
            <a:r>
              <a:rPr lang="en-GB" sz="1400" b="1" dirty="0">
                <a:latin typeface="Rockwell" panose="02060603020205020403" pitchFamily="18" charset="0"/>
                <a:ea typeface="Gungsuh" panose="02030600000101010101" pitchFamily="18" charset="-127"/>
                <a:cs typeface="Calibri" panose="020F0502020204030204" pitchFamily="34" charset="0"/>
              </a:rPr>
              <a:t>Provided overarching legal framework for licensing and supervision of banks including IFBs.</a:t>
            </a:r>
          </a:p>
          <a:p>
            <a:pPr fontAlgn="base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" panose="05000000000000000000" pitchFamily="2" charset="2"/>
              <a:buChar char="§"/>
              <a:defRPr/>
            </a:pPr>
            <a:r>
              <a:rPr lang="en-GB" sz="1400" b="1" dirty="0">
                <a:latin typeface="Rockwell" panose="02060603020205020403" pitchFamily="18" charset="0"/>
                <a:ea typeface="Gungsuh" panose="02030600000101010101" pitchFamily="18" charset="-127"/>
                <a:cs typeface="Calibri" panose="020F0502020204030204" pitchFamily="34" charset="0"/>
              </a:rPr>
              <a:t> IFB included and became part of  banking business </a:t>
            </a:r>
            <a:r>
              <a:rPr lang="en-US" sz="1400" b="1" dirty="0">
                <a:latin typeface="Rockwell" panose="02060603020205020403" pitchFamily="18" charset="0"/>
                <a:ea typeface="Gungsuh" panose="02030600000101010101" pitchFamily="18" charset="-127"/>
                <a:cs typeface="Calibri" panose="020F0502020204030204" pitchFamily="34" charset="0"/>
              </a:rPr>
              <a:t>definition </a:t>
            </a:r>
          </a:p>
          <a:p>
            <a:pPr algn="just" fontAlgn="base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" panose="05000000000000000000" pitchFamily="2" charset="2"/>
              <a:buChar char="§"/>
              <a:defRPr/>
            </a:pPr>
            <a:r>
              <a:rPr lang="en-GB" sz="1400" b="1" dirty="0">
                <a:latin typeface="Rockwell" panose="02060603020205020403" pitchFamily="18" charset="0"/>
                <a:ea typeface="Gungsuh" panose="02030600000101010101" pitchFamily="18" charset="-127"/>
                <a:cs typeface="Calibri" panose="020F0502020204030204" pitchFamily="34" charset="0"/>
              </a:rPr>
              <a:t> IFB service defined as provision of banking service by full-fledged IFB and banks having IFB windows. </a:t>
            </a:r>
          </a:p>
          <a:p>
            <a:pPr algn="just" fontAlgn="base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" panose="05000000000000000000" pitchFamily="2" charset="2"/>
              <a:buChar char="§"/>
              <a:defRPr/>
            </a:pPr>
            <a:r>
              <a:rPr lang="en-GB" sz="1400" b="1" dirty="0">
                <a:latin typeface="Rockwell" panose="02060603020205020403" pitchFamily="18" charset="0"/>
                <a:ea typeface="Gungsuh" panose="02030600000101010101" pitchFamily="18" charset="-127"/>
                <a:cs typeface="Calibri" panose="020F0502020204030204" pitchFamily="34" charset="0"/>
              </a:rPr>
              <a:t>Opened the banking system (including IFBs) for foreign investment. </a:t>
            </a:r>
          </a:p>
          <a:p>
            <a:pPr algn="just" fontAlgn="base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" panose="05000000000000000000" pitchFamily="2" charset="2"/>
              <a:buChar char="§"/>
              <a:defRPr/>
            </a:pPr>
            <a:r>
              <a:rPr lang="en-GB" sz="1400" b="1" dirty="0">
                <a:latin typeface="Rockwell" panose="02060603020205020403" pitchFamily="18" charset="0"/>
                <a:ea typeface="Gungsuh" panose="02030600000101010101" pitchFamily="18" charset="-127"/>
                <a:cs typeface="Calibri" panose="020F0502020204030204" pitchFamily="34" charset="0"/>
              </a:rPr>
              <a:t>Article 82 specifically addresses Interest Free Banking Service.</a:t>
            </a:r>
          </a:p>
          <a:p>
            <a:pPr algn="just" fontAlgn="base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" panose="05000000000000000000" pitchFamily="2" charset="2"/>
              <a:buChar char="§"/>
              <a:defRPr/>
            </a:pPr>
            <a:r>
              <a:rPr lang="en-GB" sz="1400" b="1" dirty="0">
                <a:latin typeface="Rockwell" panose="02060603020205020403" pitchFamily="18" charset="0"/>
                <a:ea typeface="Gungsuh" panose="02030600000101010101" pitchFamily="18" charset="-127"/>
                <a:cs typeface="Calibri" panose="020F0502020204030204" pitchFamily="34" charset="0"/>
              </a:rPr>
              <a:t>NBE mandated to develop customized legal framework  for supervising IFB service in respect of specific and peculiar maters. </a:t>
            </a:r>
          </a:p>
          <a:p>
            <a:pPr algn="just" fontAlgn="base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" panose="05000000000000000000" pitchFamily="2" charset="2"/>
              <a:buChar char="§"/>
              <a:defRPr/>
            </a:pPr>
            <a:r>
              <a:rPr lang="en-GB" sz="1400" b="1" dirty="0">
                <a:latin typeface="Rockwell" panose="02060603020205020403" pitchFamily="18" charset="0"/>
                <a:ea typeface="Gungsuh" panose="02030600000101010101" pitchFamily="18" charset="-127"/>
                <a:cs typeface="Calibri" panose="020F0502020204030204" pitchFamily="34" charset="0"/>
              </a:rPr>
              <a:t>NBE is empowered to prescribe additional conditions and requirements for licensing and supervision of interest-free banks and banks providing interest-free banking through windows.</a:t>
            </a:r>
          </a:p>
          <a:p>
            <a:pPr algn="just" fontAlgn="base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" panose="05000000000000000000" pitchFamily="2" charset="2"/>
              <a:buChar char="§"/>
              <a:defRPr/>
            </a:pPr>
            <a:r>
              <a:rPr lang="en-GB" sz="1400" b="1" dirty="0">
                <a:latin typeface="Rockwell" panose="02060603020205020403" pitchFamily="18" charset="0"/>
                <a:ea typeface="Gungsuh" panose="02030600000101010101" pitchFamily="18" charset="-127"/>
                <a:cs typeface="Calibri" panose="020F0502020204030204" pitchFamily="34" charset="0"/>
              </a:rPr>
              <a:t>The Proclamation also provides for regulation of the overall Shariah governance framework, including establishment of a Central Shariah Board.</a:t>
            </a:r>
          </a:p>
          <a:p>
            <a:pPr algn="just" fontAlgn="base">
              <a:lnSpc>
                <a:spcPct val="90000"/>
              </a:lnSpc>
              <a:spcBef>
                <a:spcPts val="575"/>
              </a:spcBef>
              <a:spcAft>
                <a:spcPct val="0"/>
              </a:spcAft>
              <a:buClr>
                <a:srgbClr val="D34817"/>
              </a:buClr>
              <a:buSzPct val="85000"/>
              <a:buFont typeface="Wingdings" panose="05000000000000000000" pitchFamily="2" charset="2"/>
              <a:buChar char="§"/>
              <a:defRPr/>
            </a:pPr>
            <a:r>
              <a:rPr lang="en-GB" sz="1400" b="1" dirty="0">
                <a:latin typeface="Rockwell" panose="02060603020205020403" pitchFamily="18" charset="0"/>
                <a:ea typeface="Gungsuh" panose="02030600000101010101" pitchFamily="18" charset="-127"/>
                <a:cs typeface="Calibri" panose="020F0502020204030204" pitchFamily="34" charset="0"/>
              </a:rPr>
              <a:t>Interest-free banking therefore sits within the national banking supervisory framework while receiving additional tailored requirements.</a:t>
            </a:r>
          </a:p>
          <a:p>
            <a:pPr>
              <a:lnSpc>
                <a:spcPct val="90000"/>
              </a:lnSpc>
            </a:pPr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1F5B57-271B-74FA-69E5-22980176B4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210280" y="210253"/>
            <a:ext cx="622577" cy="62257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D2621AB-FABC-440E-D995-3AA15819E9FC}"/>
              </a:ext>
            </a:extLst>
          </p:cNvPr>
          <p:cNvGrpSpPr/>
          <p:nvPr/>
        </p:nvGrpSpPr>
        <p:grpSpPr>
          <a:xfrm>
            <a:off x="289759" y="1119"/>
            <a:ext cx="930584" cy="271920"/>
            <a:chOff x="5401469" y="1588"/>
            <a:chExt cx="1389063" cy="540239"/>
          </a:xfrm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E959A28C-7DB1-03BB-F0B5-EE2F80F9D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1469" y="1588"/>
              <a:ext cx="1205279" cy="540239"/>
            </a:xfrm>
            <a:custGeom>
              <a:avLst/>
              <a:gdLst>
                <a:gd name="T0" fmla="*/ 0 w 1410"/>
                <a:gd name="T1" fmla="*/ 0 h 632"/>
                <a:gd name="T2" fmla="*/ 630 w 1410"/>
                <a:gd name="T3" fmla="*/ 632 h 632"/>
                <a:gd name="T4" fmla="*/ 1410 w 1410"/>
                <a:gd name="T5" fmla="*/ 632 h 632"/>
                <a:gd name="T6" fmla="*/ 780 w 1410"/>
                <a:gd name="T7" fmla="*/ 0 h 632"/>
                <a:gd name="T8" fmla="*/ 0 w 1410"/>
                <a:gd name="T9" fmla="*/ 0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0" h="632">
                  <a:moveTo>
                    <a:pt x="0" y="0"/>
                  </a:moveTo>
                  <a:lnTo>
                    <a:pt x="630" y="632"/>
                  </a:lnTo>
                  <a:lnTo>
                    <a:pt x="1410" y="632"/>
                  </a:lnTo>
                  <a:lnTo>
                    <a:pt x="7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1D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D6269F86-DD00-3429-6C75-0D2162CC1F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2003" y="1588"/>
              <a:ext cx="538529" cy="426549"/>
            </a:xfrm>
            <a:custGeom>
              <a:avLst/>
              <a:gdLst>
                <a:gd name="T0" fmla="*/ 0 w 630"/>
                <a:gd name="T1" fmla="*/ 0 h 499"/>
                <a:gd name="T2" fmla="*/ 498 w 630"/>
                <a:gd name="T3" fmla="*/ 499 h 499"/>
                <a:gd name="T4" fmla="*/ 630 w 630"/>
                <a:gd name="T5" fmla="*/ 499 h 499"/>
                <a:gd name="T6" fmla="*/ 132 w 630"/>
                <a:gd name="T7" fmla="*/ 0 h 499"/>
                <a:gd name="T8" fmla="*/ 0 w 630"/>
                <a:gd name="T9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499">
                  <a:moveTo>
                    <a:pt x="0" y="0"/>
                  </a:moveTo>
                  <a:lnTo>
                    <a:pt x="498" y="499"/>
                  </a:lnTo>
                  <a:lnTo>
                    <a:pt x="630" y="499"/>
                  </a:lnTo>
                  <a:lnTo>
                    <a:pt x="1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B5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720E652B-F04F-A46F-2217-DB7C39BA1E67}"/>
              </a:ext>
            </a:extLst>
          </p:cNvPr>
          <p:cNvSpPr/>
          <p:nvPr/>
        </p:nvSpPr>
        <p:spPr>
          <a:xfrm>
            <a:off x="322540" y="6722580"/>
            <a:ext cx="8650747" cy="154578"/>
          </a:xfrm>
          <a:prstGeom prst="parallelogram">
            <a:avLst/>
          </a:prstGeom>
          <a:solidFill>
            <a:srgbClr val="E8B7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Slide Number Placeholder 32">
            <a:extLst>
              <a:ext uri="{FF2B5EF4-FFF2-40B4-BE49-F238E27FC236}">
                <a16:creationId xmlns:a16="http://schemas.microsoft.com/office/drawing/2014/main" id="{FDF4E3A1-5387-3384-7530-A2064EEFB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7" name="Date Placeholder 36">
            <a:extLst>
              <a:ext uri="{FF2B5EF4-FFF2-40B4-BE49-F238E27FC236}">
                <a16:creationId xmlns:a16="http://schemas.microsoft.com/office/drawing/2014/main" id="{1193C75C-E214-4054-EBEC-B8F816833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00C56-C4D6-4FE5-B189-1CC4E8C1E95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419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A8361-1118-763E-7DF4-8ECFBB4C3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/>
              <a:t>National Interest Free Finance (NIFFS) Draft 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17206BEC-1ECE-068A-14D8-5F35326AE3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6040365"/>
              </p:ext>
            </p:extLst>
          </p:nvPr>
        </p:nvGraphicFramePr>
        <p:xfrm>
          <a:off x="457200" y="1600200"/>
          <a:ext cx="8229600" cy="3739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42DB4BDA-5170-A097-2E00-EB5968409D83}"/>
              </a:ext>
            </a:extLst>
          </p:cNvPr>
          <p:cNvGrpSpPr/>
          <p:nvPr/>
        </p:nvGrpSpPr>
        <p:grpSpPr>
          <a:xfrm>
            <a:off x="289759" y="1119"/>
            <a:ext cx="930584" cy="271920"/>
            <a:chOff x="5401469" y="1588"/>
            <a:chExt cx="1389063" cy="540239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004643E3-E555-1503-9C87-441B90E90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1469" y="1588"/>
              <a:ext cx="1205279" cy="540239"/>
            </a:xfrm>
            <a:custGeom>
              <a:avLst/>
              <a:gdLst>
                <a:gd name="T0" fmla="*/ 0 w 1410"/>
                <a:gd name="T1" fmla="*/ 0 h 632"/>
                <a:gd name="T2" fmla="*/ 630 w 1410"/>
                <a:gd name="T3" fmla="*/ 632 h 632"/>
                <a:gd name="T4" fmla="*/ 1410 w 1410"/>
                <a:gd name="T5" fmla="*/ 632 h 632"/>
                <a:gd name="T6" fmla="*/ 780 w 1410"/>
                <a:gd name="T7" fmla="*/ 0 h 632"/>
                <a:gd name="T8" fmla="*/ 0 w 1410"/>
                <a:gd name="T9" fmla="*/ 0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0" h="632">
                  <a:moveTo>
                    <a:pt x="0" y="0"/>
                  </a:moveTo>
                  <a:lnTo>
                    <a:pt x="630" y="632"/>
                  </a:lnTo>
                  <a:lnTo>
                    <a:pt x="1410" y="632"/>
                  </a:lnTo>
                  <a:lnTo>
                    <a:pt x="7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1D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61DBA01E-FBAF-5A90-8D65-99281F14F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2003" y="1588"/>
              <a:ext cx="538529" cy="426549"/>
            </a:xfrm>
            <a:custGeom>
              <a:avLst/>
              <a:gdLst>
                <a:gd name="T0" fmla="*/ 0 w 630"/>
                <a:gd name="T1" fmla="*/ 0 h 499"/>
                <a:gd name="T2" fmla="*/ 498 w 630"/>
                <a:gd name="T3" fmla="*/ 499 h 499"/>
                <a:gd name="T4" fmla="*/ 630 w 630"/>
                <a:gd name="T5" fmla="*/ 499 h 499"/>
                <a:gd name="T6" fmla="*/ 132 w 630"/>
                <a:gd name="T7" fmla="*/ 0 h 499"/>
                <a:gd name="T8" fmla="*/ 0 w 630"/>
                <a:gd name="T9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499">
                  <a:moveTo>
                    <a:pt x="0" y="0"/>
                  </a:moveTo>
                  <a:lnTo>
                    <a:pt x="498" y="499"/>
                  </a:lnTo>
                  <a:lnTo>
                    <a:pt x="630" y="499"/>
                  </a:lnTo>
                  <a:lnTo>
                    <a:pt x="1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B5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A9CEF2B2-59F1-D9E4-9AA8-8D51DC82F5CD}"/>
              </a:ext>
            </a:extLst>
          </p:cNvPr>
          <p:cNvSpPr/>
          <p:nvPr/>
        </p:nvSpPr>
        <p:spPr>
          <a:xfrm>
            <a:off x="152400" y="6702303"/>
            <a:ext cx="8650747" cy="154578"/>
          </a:xfrm>
          <a:prstGeom prst="parallelogram">
            <a:avLst/>
          </a:prstGeom>
          <a:solidFill>
            <a:srgbClr val="E8B7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42161F6-23D1-096B-D1BD-7566B43FE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CB157853-93B9-ECEA-FAC2-40E11214F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F70D7-55F0-44C7-85D6-424A45BCF19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221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C216B-B8D4-AC17-D0F4-EE456153B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Current Performance of IFB in Ethiopia 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8A8C2A04-6B77-CC7E-D743-A86F054177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2518793"/>
              </p:ext>
            </p:extLst>
          </p:nvPr>
        </p:nvGraphicFramePr>
        <p:xfrm>
          <a:off x="685800" y="12954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9C8BF87E-B1DC-6C8A-75DD-BFA955A978CD}"/>
              </a:ext>
            </a:extLst>
          </p:cNvPr>
          <p:cNvGrpSpPr/>
          <p:nvPr/>
        </p:nvGrpSpPr>
        <p:grpSpPr>
          <a:xfrm>
            <a:off x="289759" y="1119"/>
            <a:ext cx="930584" cy="271920"/>
            <a:chOff x="5401469" y="1588"/>
            <a:chExt cx="1389063" cy="540239"/>
          </a:xfrm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8E56EADD-E694-8D47-68ED-985CD7F66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1469" y="1588"/>
              <a:ext cx="1205279" cy="540239"/>
            </a:xfrm>
            <a:custGeom>
              <a:avLst/>
              <a:gdLst>
                <a:gd name="T0" fmla="*/ 0 w 1410"/>
                <a:gd name="T1" fmla="*/ 0 h 632"/>
                <a:gd name="T2" fmla="*/ 630 w 1410"/>
                <a:gd name="T3" fmla="*/ 632 h 632"/>
                <a:gd name="T4" fmla="*/ 1410 w 1410"/>
                <a:gd name="T5" fmla="*/ 632 h 632"/>
                <a:gd name="T6" fmla="*/ 780 w 1410"/>
                <a:gd name="T7" fmla="*/ 0 h 632"/>
                <a:gd name="T8" fmla="*/ 0 w 1410"/>
                <a:gd name="T9" fmla="*/ 0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0" h="632">
                  <a:moveTo>
                    <a:pt x="0" y="0"/>
                  </a:moveTo>
                  <a:lnTo>
                    <a:pt x="630" y="632"/>
                  </a:lnTo>
                  <a:lnTo>
                    <a:pt x="1410" y="632"/>
                  </a:lnTo>
                  <a:lnTo>
                    <a:pt x="7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1D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FB8E5BC8-153E-CA7B-A071-50C347ED3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2003" y="1588"/>
              <a:ext cx="538529" cy="426549"/>
            </a:xfrm>
            <a:custGeom>
              <a:avLst/>
              <a:gdLst>
                <a:gd name="T0" fmla="*/ 0 w 630"/>
                <a:gd name="T1" fmla="*/ 0 h 499"/>
                <a:gd name="T2" fmla="*/ 498 w 630"/>
                <a:gd name="T3" fmla="*/ 499 h 499"/>
                <a:gd name="T4" fmla="*/ 630 w 630"/>
                <a:gd name="T5" fmla="*/ 499 h 499"/>
                <a:gd name="T6" fmla="*/ 132 w 630"/>
                <a:gd name="T7" fmla="*/ 0 h 499"/>
                <a:gd name="T8" fmla="*/ 0 w 630"/>
                <a:gd name="T9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499">
                  <a:moveTo>
                    <a:pt x="0" y="0"/>
                  </a:moveTo>
                  <a:lnTo>
                    <a:pt x="498" y="499"/>
                  </a:lnTo>
                  <a:lnTo>
                    <a:pt x="630" y="499"/>
                  </a:lnTo>
                  <a:lnTo>
                    <a:pt x="1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B5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FBE9B598-0A9B-DAA8-10FA-72308C0B6ECA}"/>
              </a:ext>
            </a:extLst>
          </p:cNvPr>
          <p:cNvSpPr/>
          <p:nvPr/>
        </p:nvSpPr>
        <p:spPr>
          <a:xfrm>
            <a:off x="228600" y="6703422"/>
            <a:ext cx="8650747" cy="154578"/>
          </a:xfrm>
          <a:prstGeom prst="parallelogram">
            <a:avLst/>
          </a:prstGeom>
          <a:solidFill>
            <a:srgbClr val="E8B7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Slide Number Placeholder 36">
            <a:extLst>
              <a:ext uri="{FF2B5EF4-FFF2-40B4-BE49-F238E27FC236}">
                <a16:creationId xmlns:a16="http://schemas.microsoft.com/office/drawing/2014/main" id="{B11253BD-20C2-4C5B-41A0-45D47604B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8" name="Date Placeholder 37">
            <a:extLst>
              <a:ext uri="{FF2B5EF4-FFF2-40B4-BE49-F238E27FC236}">
                <a16:creationId xmlns:a16="http://schemas.microsoft.com/office/drawing/2014/main" id="{04EBF005-7C18-AFB9-6359-58F386C49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BC124-DBC4-49F7-B16F-A997B30B676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169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6" name="Rectangle 1045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4" name="Freeform: Shape 1053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 b="1" dirty="0">
                <a:solidFill>
                  <a:srgbClr val="FFFFFF"/>
                </a:solidFill>
              </a:rPr>
              <a:t>IFB Products and Services </a:t>
            </a:r>
            <a:br>
              <a:rPr lang="en-US" sz="3500" b="1" dirty="0">
                <a:solidFill>
                  <a:srgbClr val="FFFFFF"/>
                </a:solidFill>
              </a:rPr>
            </a:br>
            <a:endParaRPr lang="en-US" sz="3500" b="1" dirty="0">
              <a:solidFill>
                <a:srgbClr val="FFFFFF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436295" y="649480"/>
            <a:ext cx="2268977" cy="554604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700" b="1" dirty="0"/>
              <a:t>Asset side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700" b="1" dirty="0"/>
              <a:t>Trade based financing</a:t>
            </a:r>
          </a:p>
          <a:p>
            <a:pPr lvl="2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700" dirty="0"/>
              <a:t>Murabaha</a:t>
            </a:r>
          </a:p>
          <a:p>
            <a:pPr lvl="2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700" dirty="0"/>
              <a:t>Musawama</a:t>
            </a:r>
          </a:p>
          <a:p>
            <a:pPr lvl="2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700" dirty="0"/>
              <a:t>Salam</a:t>
            </a:r>
          </a:p>
          <a:p>
            <a:pPr lvl="2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700" dirty="0"/>
              <a:t>Istisna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700" b="1" dirty="0"/>
              <a:t>Lease based</a:t>
            </a:r>
          </a:p>
          <a:p>
            <a:pPr lvl="2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700" dirty="0"/>
              <a:t>Ijara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700" b="1" dirty="0"/>
              <a:t>Partnership based</a:t>
            </a:r>
          </a:p>
          <a:p>
            <a:pPr lvl="2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700" dirty="0"/>
              <a:t>Mudaraba</a:t>
            </a:r>
          </a:p>
          <a:p>
            <a:pPr lvl="2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700" dirty="0"/>
              <a:t>Musharaka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700" b="1" dirty="0"/>
              <a:t>Services based</a:t>
            </a:r>
          </a:p>
          <a:p>
            <a:pPr lvl="2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700" dirty="0"/>
              <a:t>Wakala</a:t>
            </a:r>
          </a:p>
          <a:p>
            <a:pPr lvl="2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700" dirty="0"/>
              <a:t>Kafala</a:t>
            </a:r>
          </a:p>
          <a:p>
            <a:pPr lvl="2">
              <a:lnSpc>
                <a:spcPct val="90000"/>
              </a:lnSpc>
              <a:buFont typeface="Courier New" pitchFamily="49" charset="0"/>
              <a:buChar char="o"/>
            </a:pPr>
            <a:r>
              <a:rPr lang="en-US" sz="1700" dirty="0"/>
              <a:t>Juala</a:t>
            </a:r>
          </a:p>
          <a:p>
            <a:pPr lvl="2">
              <a:lnSpc>
                <a:spcPct val="90000"/>
              </a:lnSpc>
              <a:buFont typeface="Courier New" pitchFamily="49" charset="0"/>
              <a:buChar char="o"/>
            </a:pPr>
            <a:endParaRPr lang="en-US" sz="1700" dirty="0"/>
          </a:p>
          <a:p>
            <a:pPr lvl="2">
              <a:lnSpc>
                <a:spcPct val="90000"/>
              </a:lnSpc>
              <a:buFont typeface="Courier New" pitchFamily="49" charset="0"/>
              <a:buChar char="o"/>
            </a:pPr>
            <a:endParaRPr lang="en-US" sz="17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23989"/>
          <a:stretch>
            <a:fillRect/>
          </a:stretch>
        </p:blipFill>
        <p:spPr bwMode="auto">
          <a:xfrm>
            <a:off x="6082126" y="2280109"/>
            <a:ext cx="2711832" cy="2309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4AD1C8-C944-338C-6482-4EED8F4E8B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10280" y="210253"/>
            <a:ext cx="622577" cy="62257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EF3D990-36F9-F76D-2280-D7ADA59A7AE5}"/>
              </a:ext>
            </a:extLst>
          </p:cNvPr>
          <p:cNvGrpSpPr/>
          <p:nvPr/>
        </p:nvGrpSpPr>
        <p:grpSpPr>
          <a:xfrm>
            <a:off x="289759" y="1119"/>
            <a:ext cx="930584" cy="271920"/>
            <a:chOff x="5401469" y="1588"/>
            <a:chExt cx="1389063" cy="540239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B935C7A3-6307-0D13-A3E1-F1B91C53B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1469" y="1588"/>
              <a:ext cx="1205279" cy="540239"/>
            </a:xfrm>
            <a:custGeom>
              <a:avLst/>
              <a:gdLst>
                <a:gd name="T0" fmla="*/ 0 w 1410"/>
                <a:gd name="T1" fmla="*/ 0 h 632"/>
                <a:gd name="T2" fmla="*/ 630 w 1410"/>
                <a:gd name="T3" fmla="*/ 632 h 632"/>
                <a:gd name="T4" fmla="*/ 1410 w 1410"/>
                <a:gd name="T5" fmla="*/ 632 h 632"/>
                <a:gd name="T6" fmla="*/ 780 w 1410"/>
                <a:gd name="T7" fmla="*/ 0 h 632"/>
                <a:gd name="T8" fmla="*/ 0 w 1410"/>
                <a:gd name="T9" fmla="*/ 0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0" h="632">
                  <a:moveTo>
                    <a:pt x="0" y="0"/>
                  </a:moveTo>
                  <a:lnTo>
                    <a:pt x="630" y="632"/>
                  </a:lnTo>
                  <a:lnTo>
                    <a:pt x="1410" y="632"/>
                  </a:lnTo>
                  <a:lnTo>
                    <a:pt x="7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1D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32E91FA0-6CC4-567E-5C7A-2E49EE9C13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2003" y="1588"/>
              <a:ext cx="538529" cy="426549"/>
            </a:xfrm>
            <a:custGeom>
              <a:avLst/>
              <a:gdLst>
                <a:gd name="T0" fmla="*/ 0 w 630"/>
                <a:gd name="T1" fmla="*/ 0 h 499"/>
                <a:gd name="T2" fmla="*/ 498 w 630"/>
                <a:gd name="T3" fmla="*/ 499 h 499"/>
                <a:gd name="T4" fmla="*/ 630 w 630"/>
                <a:gd name="T5" fmla="*/ 499 h 499"/>
                <a:gd name="T6" fmla="*/ 132 w 630"/>
                <a:gd name="T7" fmla="*/ 0 h 499"/>
                <a:gd name="T8" fmla="*/ 0 w 630"/>
                <a:gd name="T9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499">
                  <a:moveTo>
                    <a:pt x="0" y="0"/>
                  </a:moveTo>
                  <a:lnTo>
                    <a:pt x="498" y="499"/>
                  </a:lnTo>
                  <a:lnTo>
                    <a:pt x="630" y="499"/>
                  </a:lnTo>
                  <a:lnTo>
                    <a:pt x="1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B5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A4099865-31AF-6764-E25A-01003BB5B780}"/>
              </a:ext>
            </a:extLst>
          </p:cNvPr>
          <p:cNvSpPr/>
          <p:nvPr/>
        </p:nvSpPr>
        <p:spPr>
          <a:xfrm>
            <a:off x="350041" y="6577191"/>
            <a:ext cx="8650747" cy="154578"/>
          </a:xfrm>
          <a:prstGeom prst="parallelogram">
            <a:avLst/>
          </a:prstGeom>
          <a:solidFill>
            <a:srgbClr val="E8B7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B1606BB-E27E-E0F7-F7CC-FECF984A7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E71335C3-75ED-261D-6D33-8A022DBC4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1AC5D-0E19-4566-8919-50E754EEB4B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568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 b="1" dirty="0">
                <a:solidFill>
                  <a:srgbClr val="FFFFFF"/>
                </a:solidFill>
              </a:rPr>
              <a:t>Challenges</a:t>
            </a:r>
            <a:br>
              <a:rPr lang="en-US" sz="3500" b="1" dirty="0">
                <a:solidFill>
                  <a:srgbClr val="FFFFFF"/>
                </a:solidFill>
              </a:rPr>
            </a:br>
            <a:endParaRPr lang="en-US" sz="35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pPr algn="just" fontAlgn="base">
              <a:spcAft>
                <a:spcPct val="0"/>
              </a:spcAft>
              <a:buClr>
                <a:srgbClr val="93A299"/>
              </a:buClr>
              <a:buSzPct val="85000"/>
              <a:buFont typeface="Wingdings" panose="05000000000000000000" pitchFamily="2" charset="2"/>
              <a:buChar char="§"/>
            </a:pPr>
            <a:r>
              <a:rPr lang="en-US" sz="1700" b="1" dirty="0">
                <a:latin typeface="Rockwell" pitchFamily="18" charset="0"/>
                <a:ea typeface="Gungsuh"/>
                <a:cs typeface="Calibri" pitchFamily="34" charset="0"/>
              </a:rPr>
              <a:t>Limited  awareness and lack of adequate human capital on IFB. </a:t>
            </a:r>
          </a:p>
          <a:p>
            <a:pPr algn="just" fontAlgn="base">
              <a:spcAft>
                <a:spcPct val="0"/>
              </a:spcAft>
              <a:buClr>
                <a:srgbClr val="93A299"/>
              </a:buClr>
              <a:buSzPct val="85000"/>
              <a:buFont typeface="Wingdings" panose="05000000000000000000" pitchFamily="2" charset="2"/>
              <a:buChar char="§"/>
            </a:pPr>
            <a:r>
              <a:rPr lang="en-US" sz="1700" b="1" dirty="0">
                <a:latin typeface="Rockwell" pitchFamily="18" charset="0"/>
                <a:ea typeface="Gungsuh"/>
                <a:cs typeface="Calibri" pitchFamily="34" charset="0"/>
              </a:rPr>
              <a:t>Inadequate Sharia Governance Framework (central Sharia Advisory Board, Sharia Compliance, sharia audit). </a:t>
            </a:r>
          </a:p>
          <a:p>
            <a:pPr algn="just" fontAlgn="base">
              <a:spcAft>
                <a:spcPct val="0"/>
              </a:spcAft>
              <a:buClr>
                <a:srgbClr val="93A299"/>
              </a:buClr>
              <a:buSzPct val="85000"/>
              <a:buFont typeface="Wingdings" panose="05000000000000000000" pitchFamily="2" charset="2"/>
              <a:buChar char="§"/>
            </a:pPr>
            <a:r>
              <a:rPr lang="en-US" sz="1700" b="1" dirty="0">
                <a:latin typeface="Rockwell" pitchFamily="18" charset="0"/>
                <a:ea typeface="Gungsuh"/>
                <a:cs typeface="Calibri" pitchFamily="34" charset="0"/>
              </a:rPr>
              <a:t>Fund Segregation issues</a:t>
            </a:r>
          </a:p>
          <a:p>
            <a:pPr algn="just" fontAlgn="base">
              <a:spcAft>
                <a:spcPct val="0"/>
              </a:spcAft>
              <a:buClr>
                <a:srgbClr val="93A299"/>
              </a:buClr>
              <a:buSzPct val="85000"/>
              <a:buFont typeface="Wingdings" panose="05000000000000000000" pitchFamily="2" charset="2"/>
              <a:buChar char="§"/>
            </a:pPr>
            <a:r>
              <a:rPr lang="en-US" sz="1700" b="1" dirty="0">
                <a:latin typeface="Rockwell" pitchFamily="18" charset="0"/>
                <a:ea typeface="Gungsuh"/>
                <a:cs typeface="Calibri" pitchFamily="34" charset="0"/>
              </a:rPr>
              <a:t>Limited IFB product diversification. </a:t>
            </a:r>
          </a:p>
          <a:p>
            <a:pPr algn="just" fontAlgn="base">
              <a:spcAft>
                <a:spcPct val="0"/>
              </a:spcAft>
              <a:buClr>
                <a:srgbClr val="93A299"/>
              </a:buClr>
              <a:buSzPct val="85000"/>
              <a:buFont typeface="Wingdings" panose="05000000000000000000" pitchFamily="2" charset="2"/>
              <a:buChar char="§"/>
            </a:pPr>
            <a:r>
              <a:rPr lang="en-US" sz="1700" b="1" dirty="0">
                <a:latin typeface="Rockwell" pitchFamily="18" charset="0"/>
                <a:ea typeface="Gungsuh"/>
                <a:cs typeface="Calibri" pitchFamily="34" charset="0"/>
              </a:rPr>
              <a:t>Lack of customized but integrated regulatory framework for IFB.</a:t>
            </a:r>
          </a:p>
          <a:p>
            <a:pPr algn="just" fontAlgn="base">
              <a:spcAft>
                <a:spcPct val="0"/>
              </a:spcAft>
              <a:buClr>
                <a:srgbClr val="93A299"/>
              </a:buClr>
              <a:buSzPct val="85000"/>
              <a:buFont typeface="Wingdings" panose="05000000000000000000" pitchFamily="2" charset="2"/>
              <a:buChar char="§"/>
            </a:pPr>
            <a:r>
              <a:rPr lang="en-US" sz="1700" b="1" dirty="0">
                <a:latin typeface="Rockwell" pitchFamily="18" charset="0"/>
                <a:ea typeface="Gungsuh"/>
                <a:cs typeface="Calibri" pitchFamily="34" charset="0"/>
              </a:rPr>
              <a:t>Limited alignment to international standards such as IFSB and AAOIFI. </a:t>
            </a:r>
          </a:p>
          <a:p>
            <a:pPr fontAlgn="base">
              <a:spcAft>
                <a:spcPct val="0"/>
              </a:spcAft>
              <a:buClr>
                <a:srgbClr val="93A299"/>
              </a:buClr>
              <a:buSzPct val="85000"/>
              <a:buFont typeface="Wingdings" pitchFamily="2" charset="2"/>
              <a:buChar char="Ø"/>
            </a:pPr>
            <a:endParaRPr lang="en-US" sz="1700" b="1" dirty="0">
              <a:latin typeface="Rockwell" pitchFamily="18" charset="0"/>
              <a:ea typeface="Gungsuh"/>
              <a:cs typeface="Calibri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91FDA5-A709-07D1-6461-B6E950A07C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210280" y="210253"/>
            <a:ext cx="622577" cy="62257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4B1237B-525F-7064-FAC5-701057E4926F}"/>
              </a:ext>
            </a:extLst>
          </p:cNvPr>
          <p:cNvGrpSpPr/>
          <p:nvPr/>
        </p:nvGrpSpPr>
        <p:grpSpPr>
          <a:xfrm>
            <a:off x="289759" y="1119"/>
            <a:ext cx="930584" cy="271920"/>
            <a:chOff x="5401469" y="1588"/>
            <a:chExt cx="1389063" cy="540239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4477C742-A984-A9D5-38D7-F31DD04E28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1469" y="1588"/>
              <a:ext cx="1205279" cy="540239"/>
            </a:xfrm>
            <a:custGeom>
              <a:avLst/>
              <a:gdLst>
                <a:gd name="T0" fmla="*/ 0 w 1410"/>
                <a:gd name="T1" fmla="*/ 0 h 632"/>
                <a:gd name="T2" fmla="*/ 630 w 1410"/>
                <a:gd name="T3" fmla="*/ 632 h 632"/>
                <a:gd name="T4" fmla="*/ 1410 w 1410"/>
                <a:gd name="T5" fmla="*/ 632 h 632"/>
                <a:gd name="T6" fmla="*/ 780 w 1410"/>
                <a:gd name="T7" fmla="*/ 0 h 632"/>
                <a:gd name="T8" fmla="*/ 0 w 1410"/>
                <a:gd name="T9" fmla="*/ 0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0" h="632">
                  <a:moveTo>
                    <a:pt x="0" y="0"/>
                  </a:moveTo>
                  <a:lnTo>
                    <a:pt x="630" y="632"/>
                  </a:lnTo>
                  <a:lnTo>
                    <a:pt x="1410" y="632"/>
                  </a:lnTo>
                  <a:lnTo>
                    <a:pt x="7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1D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17FEF773-E2B5-3E81-7843-E924F0BB2F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2003" y="1588"/>
              <a:ext cx="538529" cy="426549"/>
            </a:xfrm>
            <a:custGeom>
              <a:avLst/>
              <a:gdLst>
                <a:gd name="T0" fmla="*/ 0 w 630"/>
                <a:gd name="T1" fmla="*/ 0 h 499"/>
                <a:gd name="T2" fmla="*/ 498 w 630"/>
                <a:gd name="T3" fmla="*/ 499 h 499"/>
                <a:gd name="T4" fmla="*/ 630 w 630"/>
                <a:gd name="T5" fmla="*/ 499 h 499"/>
                <a:gd name="T6" fmla="*/ 132 w 630"/>
                <a:gd name="T7" fmla="*/ 0 h 499"/>
                <a:gd name="T8" fmla="*/ 0 w 630"/>
                <a:gd name="T9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499">
                  <a:moveTo>
                    <a:pt x="0" y="0"/>
                  </a:moveTo>
                  <a:lnTo>
                    <a:pt x="498" y="499"/>
                  </a:lnTo>
                  <a:lnTo>
                    <a:pt x="630" y="499"/>
                  </a:lnTo>
                  <a:lnTo>
                    <a:pt x="1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B5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C8B79A80-A03A-E7AF-EB70-0CD68D71A4EA}"/>
              </a:ext>
            </a:extLst>
          </p:cNvPr>
          <p:cNvSpPr/>
          <p:nvPr/>
        </p:nvSpPr>
        <p:spPr>
          <a:xfrm>
            <a:off x="155755" y="6613859"/>
            <a:ext cx="8650747" cy="154578"/>
          </a:xfrm>
          <a:prstGeom prst="parallelogram">
            <a:avLst/>
          </a:prstGeom>
          <a:solidFill>
            <a:srgbClr val="E8B7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96D76B5A-C093-F50C-EE41-B90BFF668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81CCE90B-C65B-CC1F-D11C-D27E3D66C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041DE-58A9-4390-A485-8ED8FDBCA26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823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771250-9C81-BEF9-1149-9D2F7618F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188"/>
            <a:ext cx="7886700" cy="11334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b="1" dirty="0"/>
              <a:t>Key Initiatives In Pipeline</a:t>
            </a:r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14DE59EF-A7E3-6F42-5501-46FA68BDB1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5153578"/>
              </p:ext>
            </p:extLst>
          </p:nvPr>
        </p:nvGraphicFramePr>
        <p:xfrm>
          <a:off x="533400" y="1524000"/>
          <a:ext cx="83058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8D266F69-DADD-5EBD-1F17-B3FDDD25CB4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8210280" y="210253"/>
            <a:ext cx="622577" cy="62257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D40D659-EF96-3C75-254F-C0CC382AE619}"/>
              </a:ext>
            </a:extLst>
          </p:cNvPr>
          <p:cNvGrpSpPr/>
          <p:nvPr/>
        </p:nvGrpSpPr>
        <p:grpSpPr>
          <a:xfrm>
            <a:off x="289759" y="1119"/>
            <a:ext cx="930584" cy="271920"/>
            <a:chOff x="5401469" y="1588"/>
            <a:chExt cx="1389063" cy="540239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8B423543-6329-66AD-BB10-0B80053F3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1469" y="1588"/>
              <a:ext cx="1205279" cy="540239"/>
            </a:xfrm>
            <a:custGeom>
              <a:avLst/>
              <a:gdLst>
                <a:gd name="T0" fmla="*/ 0 w 1410"/>
                <a:gd name="T1" fmla="*/ 0 h 632"/>
                <a:gd name="T2" fmla="*/ 630 w 1410"/>
                <a:gd name="T3" fmla="*/ 632 h 632"/>
                <a:gd name="T4" fmla="*/ 1410 w 1410"/>
                <a:gd name="T5" fmla="*/ 632 h 632"/>
                <a:gd name="T6" fmla="*/ 780 w 1410"/>
                <a:gd name="T7" fmla="*/ 0 h 632"/>
                <a:gd name="T8" fmla="*/ 0 w 1410"/>
                <a:gd name="T9" fmla="*/ 0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0" h="632">
                  <a:moveTo>
                    <a:pt x="0" y="0"/>
                  </a:moveTo>
                  <a:lnTo>
                    <a:pt x="630" y="632"/>
                  </a:lnTo>
                  <a:lnTo>
                    <a:pt x="1410" y="632"/>
                  </a:lnTo>
                  <a:lnTo>
                    <a:pt x="7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1D2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7332936-C319-9D06-1C25-9E62D5539C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2003" y="1588"/>
              <a:ext cx="538529" cy="426549"/>
            </a:xfrm>
            <a:custGeom>
              <a:avLst/>
              <a:gdLst>
                <a:gd name="T0" fmla="*/ 0 w 630"/>
                <a:gd name="T1" fmla="*/ 0 h 499"/>
                <a:gd name="T2" fmla="*/ 498 w 630"/>
                <a:gd name="T3" fmla="*/ 499 h 499"/>
                <a:gd name="T4" fmla="*/ 630 w 630"/>
                <a:gd name="T5" fmla="*/ 499 h 499"/>
                <a:gd name="T6" fmla="*/ 132 w 630"/>
                <a:gd name="T7" fmla="*/ 0 h 499"/>
                <a:gd name="T8" fmla="*/ 0 w 630"/>
                <a:gd name="T9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0" h="499">
                  <a:moveTo>
                    <a:pt x="0" y="0"/>
                  </a:moveTo>
                  <a:lnTo>
                    <a:pt x="498" y="499"/>
                  </a:lnTo>
                  <a:lnTo>
                    <a:pt x="630" y="499"/>
                  </a:lnTo>
                  <a:lnTo>
                    <a:pt x="1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B5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50D22E23-6B44-A54F-C066-C36A03D54A50}"/>
              </a:ext>
            </a:extLst>
          </p:cNvPr>
          <p:cNvSpPr/>
          <p:nvPr/>
        </p:nvSpPr>
        <p:spPr>
          <a:xfrm>
            <a:off x="381000" y="6790416"/>
            <a:ext cx="8650747" cy="154578"/>
          </a:xfrm>
          <a:prstGeom prst="parallelogram">
            <a:avLst/>
          </a:prstGeom>
          <a:solidFill>
            <a:srgbClr val="E8B7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3D208584-C48D-BDA9-2A95-E3F7F4F31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807F0FB6-B62B-B899-CDB3-4E6A39C15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37B8D-2CE3-443A-883C-31FF79859F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0060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Bjorn</Template>
  <TotalTime>451</TotalTime>
  <Words>946</Words>
  <Application>Microsoft Office PowerPoint</Application>
  <PresentationFormat>On-screen Show (4:3)</PresentationFormat>
  <Paragraphs>136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12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Courier New</vt:lpstr>
      <vt:lpstr>Perpetua</vt:lpstr>
      <vt:lpstr>Rockwell</vt:lpstr>
      <vt:lpstr>Wingdings</vt:lpstr>
      <vt:lpstr>Wingdings 2</vt:lpstr>
      <vt:lpstr>1_Office Theme</vt:lpstr>
      <vt:lpstr>3_Custom Design</vt:lpstr>
      <vt:lpstr>2_Custom Design</vt:lpstr>
      <vt:lpstr>Custom Design</vt:lpstr>
      <vt:lpstr>1_Custom Design</vt:lpstr>
      <vt:lpstr> Development and Prospectus of Interest Free Banking in Ethiopia  </vt:lpstr>
      <vt:lpstr>Contents </vt:lpstr>
      <vt:lpstr>The Financial System Landscape in Ethiopia  </vt:lpstr>
      <vt:lpstr>Financial System Reform in Ethiopia  </vt:lpstr>
      <vt:lpstr>Strategic  Position  of IFB in The Financial System </vt:lpstr>
      <vt:lpstr>Evolution of  of Regulatory framework for IFB in Ethiopia  </vt:lpstr>
      <vt:lpstr>Banking Business Proclamation No. 1360/2025</vt:lpstr>
      <vt:lpstr>National Interest Free Finance (NIFFS) Draft </vt:lpstr>
      <vt:lpstr>Current Performance of IFB in Ethiopia </vt:lpstr>
      <vt:lpstr>IFB Products and Services  </vt:lpstr>
      <vt:lpstr>Challenges </vt:lpstr>
      <vt:lpstr>Key Initiatives In Pipeline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Interest Free Banking in Ethiopia</dc:title>
  <dc:creator>user</dc:creator>
  <cp:lastModifiedBy>Frezer Ayalew</cp:lastModifiedBy>
  <cp:revision>26</cp:revision>
  <dcterms:created xsi:type="dcterms:W3CDTF">2023-06-26T08:14:47Z</dcterms:created>
  <dcterms:modified xsi:type="dcterms:W3CDTF">2026-08-16T22:52:47Z</dcterms:modified>
</cp:coreProperties>
</file>